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2" r:id="rId8"/>
    <p:sldId id="263" r:id="rId9"/>
    <p:sldId id="273" r:id="rId10"/>
    <p:sldId id="264" r:id="rId11"/>
    <p:sldId id="265" r:id="rId12"/>
    <p:sldId id="274" r:id="rId13"/>
    <p:sldId id="275" r:id="rId14"/>
    <p:sldId id="276" r:id="rId15"/>
    <p:sldId id="277" r:id="rId16"/>
    <p:sldId id="278" r:id="rId17"/>
    <p:sldId id="268" r:id="rId18"/>
    <p:sldId id="269" r:id="rId19"/>
    <p:sldId id="270" r:id="rId20"/>
    <p:sldId id="279" r:id="rId21"/>
    <p:sldId id="280" r:id="rId22"/>
    <p:sldId id="281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0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DBE-7945-449A-A33E-93AF6FDDC68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5472-4FB0-47AD-8480-CC92F60BB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DBE-7945-449A-A33E-93AF6FDDC68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5472-4FB0-47AD-8480-CC92F60BB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DBE-7945-449A-A33E-93AF6FDDC68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5472-4FB0-47AD-8480-CC92F60BB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DBE-7945-449A-A33E-93AF6FDDC68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5472-4FB0-47AD-8480-CC92F60BB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DBE-7945-449A-A33E-93AF6FDDC68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5472-4FB0-47AD-8480-CC92F60BB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DBE-7945-449A-A33E-93AF6FDDC68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5472-4FB0-47AD-8480-CC92F60BBC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DBE-7945-449A-A33E-93AF6FDDC68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5472-4FB0-47AD-8480-CC92F60BB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DBE-7945-449A-A33E-93AF6FDDC68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5472-4FB0-47AD-8480-CC92F60BB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DBE-7945-449A-A33E-93AF6FDDC68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5472-4FB0-47AD-8480-CC92F60BB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DBE-7945-449A-A33E-93AF6FDDC68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515472-4FB0-47AD-8480-CC92F60BB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DBE-7945-449A-A33E-93AF6FDDC68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5472-4FB0-47AD-8480-CC92F60BB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7270DBE-7945-449A-A33E-93AF6FDDC68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3515472-4FB0-47AD-8480-CC92F60BBC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19140000">
            <a:off x="313832" y="1705212"/>
            <a:ext cx="5648623" cy="1204306"/>
          </a:xfrm>
        </p:spPr>
        <p:txBody>
          <a:bodyPr/>
          <a:lstStyle/>
          <a:p>
            <a:pPr algn="ctr"/>
            <a:r>
              <a:rPr lang="hu-HU" dirty="0"/>
              <a:t>	</a:t>
            </a:r>
            <a:r>
              <a:rPr lang="hu-HU" sz="2400" b="1" dirty="0">
                <a:solidFill>
                  <a:schemeClr val="accent3">
                    <a:lumMod val="75000"/>
                  </a:schemeClr>
                </a:solidFill>
              </a:rPr>
              <a:t>A Délvidék (</a:t>
            </a:r>
            <a:r>
              <a:rPr lang="hu-HU" sz="2400" b="1" dirty="0">
                <a:solidFill>
                  <a:srgbClr val="08A1D9">
                    <a:lumMod val="75000"/>
                  </a:srgbClr>
                </a:solidFill>
              </a:rPr>
              <a:t>Vajdaság) tájegységei, valamint demográfiai sokszínűsége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rot="19140000">
            <a:off x="1361167" y="2356108"/>
            <a:ext cx="6511131" cy="329259"/>
          </a:xfrm>
        </p:spPr>
        <p:txBody>
          <a:bodyPr/>
          <a:lstStyle/>
          <a:p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BÁNÁT 	BÁCSKA 	SZERÉMSÉG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1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1800" dirty="0"/>
              <a:t>		</a:t>
            </a:r>
            <a:r>
              <a:rPr lang="hu-HU" sz="2400" dirty="0">
                <a:solidFill>
                  <a:schemeClr val="accent3">
                    <a:lumMod val="75000"/>
                  </a:schemeClr>
                </a:solidFill>
              </a:rPr>
              <a:t>észak-bácska</a:t>
            </a:r>
            <a:br>
              <a:rPr lang="hu-HU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hu-HU" sz="1800" dirty="0"/>
              <a:t>		</a:t>
            </a:r>
            <a:r>
              <a:rPr lang="hu-HU" sz="1800" dirty="0">
                <a:solidFill>
                  <a:schemeClr val="accent3">
                    <a:lumMod val="75000"/>
                  </a:schemeClr>
                </a:solidFill>
              </a:rPr>
              <a:t>Szabadka</a:t>
            </a: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Maradék\Downloads\Szabadk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19" y="2372402"/>
            <a:ext cx="4667880" cy="269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adék\Downloads\Szabadk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408"/>
            <a:ext cx="4476120" cy="298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adék\Downloads\Szabadka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19" y="490751"/>
            <a:ext cx="2520281" cy="188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radék\Downloads\Szabadkai Zsinagóg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488"/>
            <a:ext cx="4476120" cy="29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aradék\Downloads\Palicsi-tó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835" y="5069399"/>
            <a:ext cx="3143165" cy="181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4046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260649"/>
            <a:ext cx="7383449" cy="864096"/>
          </a:xfrm>
        </p:spPr>
        <p:txBody>
          <a:bodyPr/>
          <a:lstStyle/>
          <a:p>
            <a:pPr algn="ctr"/>
            <a:r>
              <a:rPr lang="hu-HU" sz="2400" dirty="0">
                <a:solidFill>
                  <a:schemeClr val="accent3">
                    <a:lumMod val="75000"/>
                  </a:schemeClr>
                </a:solidFill>
              </a:rPr>
              <a:t>Észak-bácska</a:t>
            </a:r>
            <a:br>
              <a:rPr lang="hu-HU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hu-HU" sz="1800" dirty="0" err="1">
                <a:solidFill>
                  <a:schemeClr val="accent3">
                    <a:lumMod val="75000"/>
                  </a:schemeClr>
                </a:solidFill>
              </a:rPr>
              <a:t>zenta</a:t>
            </a: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Maradék\Downloads\Ze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0" y="1641179"/>
            <a:ext cx="3787308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adék\Downloads\Zenta-Tis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1" y="4293096"/>
            <a:ext cx="3787307" cy="244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aradék\Downloads\Zentai csa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33153"/>
            <a:ext cx="3495955" cy="46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04031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adék\Downloads\Zombor 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" y="0"/>
            <a:ext cx="3001253" cy="16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radék\Downloads\Zombor 2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64" y="0"/>
            <a:ext cx="3002284" cy="16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aradék\Downloads\Zombor 3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6" y="1711534"/>
            <a:ext cx="9149275" cy="51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826667" y="394363"/>
            <a:ext cx="54853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NYUGAT-BÁCSKA</a:t>
            </a:r>
            <a:r>
              <a:rPr lang="hu-H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hu-HU" sz="2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ZOMBOR</a:t>
            </a:r>
            <a:endParaRPr lang="en-US" sz="22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738741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adék\Downloads\Szávaszentdemeter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688289" cy="351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aradék\Downloads\Szávaszentdemeter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89" y="1578463"/>
            <a:ext cx="4480675" cy="347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aradék\Downloads\Szávaszentdemeter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37" y="14019"/>
            <a:ext cx="2412108" cy="15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168402" y="38074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SZERÉMSÉG</a:t>
            </a:r>
          </a:p>
          <a:p>
            <a:r>
              <a:rPr lang="hu-HU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SZÁVASZENTDEMETER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0124615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adék\Downloads\Alföldi tájak,búzafö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5789"/>
            <a:ext cx="6141034" cy="359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aradék\Downloads\Alföldi tájak,kukoricaföl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36" y="2842066"/>
            <a:ext cx="3022418" cy="20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aradék\Downloads\Alföldi tájak,látkép szántóföldekk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35" y="4858789"/>
            <a:ext cx="3002965" cy="19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Maradék\Downloads\Alföldi tájak,napraforgóföld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49"/>
            <a:ext cx="6141034" cy="30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Maradék\Downloads\Alföldi tájak,szántás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36" y="1148841"/>
            <a:ext cx="3022417" cy="16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300192" y="116632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3">
                    <a:lumMod val="75000"/>
                  </a:schemeClr>
                </a:solidFill>
              </a:rPr>
              <a:t>ALFÖLDI TÁJAK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adék\Downloads\Duna Újvidékné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4426" y="1175369"/>
            <a:ext cx="3083598" cy="23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radék\Downloads\Duna Újvidéknél 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3005"/>
            <a:ext cx="4499992" cy="337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Maradék\Downloads\Duna Újvidéknél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023"/>
            <a:ext cx="1704426" cy="114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radék\Downloads\Tisza Zentánál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394395"/>
            <a:ext cx="4644008" cy="347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Maradék\Downloads\Tisza Zentánál 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1175367"/>
            <a:ext cx="3008006" cy="220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848440" y="7484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accent3">
                    <a:lumMod val="75000"/>
                  </a:schemeClr>
                </a:solidFill>
              </a:rPr>
              <a:t>FOLYÓK ÉS VÍZI RENDSZEREK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59878" y="428607"/>
            <a:ext cx="3846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DUNA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316416" y="1052736"/>
            <a:ext cx="360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TISZA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092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292080" y="357644"/>
            <a:ext cx="2304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3">
                    <a:lumMod val="75000"/>
                  </a:schemeClr>
                </a:solidFill>
              </a:rPr>
              <a:t>HEGYEK ÉS DOMBOK</a:t>
            </a:r>
          </a:p>
        </p:txBody>
      </p:sp>
      <p:pic>
        <p:nvPicPr>
          <p:cNvPr id="11266" name="Picture 2" descr="C:\Users\Maradék\Downloads\Tarcal-heg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142"/>
            <a:ext cx="5029267" cy="286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aradék\Downloads\Verseci-he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5033" y="2404306"/>
            <a:ext cx="3978963" cy="268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412579" y="680810"/>
            <a:ext cx="215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>
                <a:solidFill>
                  <a:srgbClr val="08A1D9">
                    <a:lumMod val="75000"/>
                  </a:srgbClr>
                </a:solidFill>
                <a:latin typeface="+mj-lt"/>
              </a:rPr>
              <a:t>TARCAL-HEGY</a:t>
            </a:r>
            <a:endParaRPr lang="en-US" dirty="0">
              <a:solidFill>
                <a:srgbClr val="08A1D9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838459" y="194331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VERSECI-HEGY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" y="4078758"/>
            <a:ext cx="5020955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8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360080"/>
            <a:ext cx="7520940" cy="548640"/>
          </a:xfrm>
        </p:spPr>
        <p:txBody>
          <a:bodyPr/>
          <a:lstStyle/>
          <a:p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Természeti védett területek</a:t>
            </a:r>
            <a:br>
              <a:rPr lang="hu-HU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hr-HR" sz="1800" dirty="0" err="1">
                <a:solidFill>
                  <a:schemeClr val="accent3">
                    <a:lumMod val="75000"/>
                  </a:schemeClr>
                </a:solidFill>
              </a:rPr>
              <a:t>fruška</a:t>
            </a:r>
            <a:r>
              <a:rPr lang="hr-HR" sz="1800" dirty="0">
                <a:solidFill>
                  <a:schemeClr val="accent3">
                    <a:lumMod val="75000"/>
                  </a:schemeClr>
                </a:solidFill>
              </a:rPr>
              <a:t> gora</a:t>
            </a:r>
            <a:r>
              <a:rPr lang="hu-HU" sz="1800" dirty="0">
                <a:solidFill>
                  <a:schemeClr val="accent3">
                    <a:lumMod val="75000"/>
                  </a:schemeClr>
                </a:solidFill>
              </a:rPr>
              <a:t> nemzeti park	        </a:t>
            </a:r>
            <a:r>
              <a:rPr lang="hu-HU" sz="1800" dirty="0" err="1">
                <a:solidFill>
                  <a:schemeClr val="accent3">
                    <a:lumMod val="75000"/>
                  </a:schemeClr>
                </a:solidFill>
              </a:rPr>
              <a:t>Felső-dunamellék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4" descr="C:\Users\Maradék\Downloads\Tarcal-hegy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499992" cy="300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aradék\Downloads\Felső-Dunamellék Bajai-csatorna Bezdánná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165" y="908720"/>
            <a:ext cx="23812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radék\Downloads\Felső-Dunamellék-tölgy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92" y="2852936"/>
            <a:ext cx="4138192" cy="310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33" y="4125693"/>
            <a:ext cx="2527460" cy="189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8192"/>
            <a:ext cx="2431254" cy="179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37276" y="269236"/>
            <a:ext cx="5991806" cy="651143"/>
          </a:xfrm>
        </p:spPr>
        <p:txBody>
          <a:bodyPr/>
          <a:lstStyle/>
          <a:p>
            <a:pPr algn="ctr"/>
            <a:r>
              <a:rPr lang="hu-HU" sz="1800" dirty="0"/>
              <a:t> </a:t>
            </a:r>
            <a:r>
              <a:rPr lang="hu-HU" dirty="0" err="1">
                <a:solidFill>
                  <a:schemeClr val="accent3">
                    <a:lumMod val="75000"/>
                  </a:schemeClr>
                </a:solidFill>
              </a:rPr>
              <a:t>Deliblátói-homokpuszta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Maradék\Downloads\Deliblátó és a fehértemplomi templomtoro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276" y="1084705"/>
            <a:ext cx="2976524" cy="25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radék\Downloads\Deliblátói-homokpuszta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447"/>
            <a:ext cx="2976718" cy="34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Maradék\Downloads\Deliblátói-homokpuszta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37" y="1057592"/>
            <a:ext cx="2857263" cy="296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Maradék\Downloads\Deliblátói homokpuszta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6169"/>
            <a:ext cx="2633121" cy="206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adék\Downloads\Déliblátói homokpuszta 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05" y="3724931"/>
            <a:ext cx="3471048" cy="261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adék\Downloads\Deliblátói-homokpuszta 2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37" y="4276169"/>
            <a:ext cx="2842345" cy="207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9638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36" y="1196752"/>
            <a:ext cx="3138196" cy="349218"/>
          </a:xfrm>
        </p:spPr>
        <p:txBody>
          <a:bodyPr/>
          <a:lstStyle/>
          <a:p>
            <a:r>
              <a:rPr lang="hu-HU" sz="1800" dirty="0">
                <a:solidFill>
                  <a:schemeClr val="accent3">
                    <a:lumMod val="75000"/>
                  </a:schemeClr>
                </a:solidFill>
              </a:rPr>
              <a:t>Sóskopó speciális természeti rezervátum</a:t>
            </a: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Maradék\Downloads\Sóskopó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7545"/>
            <a:ext cx="5575549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aradék\Downloads\Sóskopó 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549" y="0"/>
            <a:ext cx="3568451" cy="35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aradék\Downloads\Sóskopó 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aradék\Downloads\Sóskopó 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7606" y="3774953"/>
            <a:ext cx="3024335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60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aradék\Downloads\Vajdaság zászla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" y="764704"/>
            <a:ext cx="403244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radék\Downloads\Vajdaság hagyományos zászlaj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" y="3356992"/>
            <a:ext cx="4032448" cy="139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Maradék\Downloads\Vajdaság hagyományos címere és Vajdaság címe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216197" cy="228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01791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0" y="1124744"/>
            <a:ext cx="6026233" cy="37766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Szövegdoboz 1"/>
          <p:cNvSpPr txBox="1"/>
          <p:nvPr/>
        </p:nvSpPr>
        <p:spPr>
          <a:xfrm>
            <a:off x="1187623" y="885687"/>
            <a:ext cx="69127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DEMOGRÁFIA</a:t>
            </a:r>
            <a:endParaRPr lang="sr-Latn-R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b="1" dirty="0"/>
              <a:t>NÉPESSÉG ÉS NEMZETISÉGI ÖSSZETÉTEL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9752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8909471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387424"/>
            <a:ext cx="5672286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0" y="8626"/>
            <a:ext cx="226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LEGNAGYOBB MAGYAR LAKOSSÁGÚ TELEPÜLÉSEK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623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6028700" cy="469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5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135248"/>
          </a:xfrm>
        </p:spPr>
        <p:txBody>
          <a:bodyPr/>
          <a:lstStyle/>
          <a:p>
            <a:pPr algn="ctr"/>
            <a:br>
              <a:rPr lang="hu-HU" sz="6000" dirty="0"/>
            </a:br>
            <a:r>
              <a:rPr lang="hu-HU" sz="6000" dirty="0">
                <a:solidFill>
                  <a:schemeClr val="accent3">
                    <a:lumMod val="75000"/>
                  </a:schemeClr>
                </a:solidFill>
              </a:rPr>
              <a:t>Köszönöm szépen a figyelmet!</a:t>
            </a:r>
            <a:endParaRPr lang="en-US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98381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adék\Downloads\Vajdaság részei városokk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96428"/>
            <a:ext cx="6572607" cy="676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1913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47016"/>
          </a:xfrm>
        </p:spPr>
        <p:txBody>
          <a:bodyPr/>
          <a:lstStyle/>
          <a:p>
            <a:pPr algn="r"/>
            <a:r>
              <a:rPr lang="hu-HU" sz="2000" dirty="0">
                <a:solidFill>
                  <a:schemeClr val="accent3">
                    <a:lumMod val="75000"/>
                  </a:schemeClr>
                </a:solidFill>
              </a:rPr>
              <a:t>Bánát vagy bánság</a:t>
            </a:r>
            <a:br>
              <a:rPr lang="hu-HU" sz="2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hu-HU" sz="1600" dirty="0" err="1">
                <a:solidFill>
                  <a:schemeClr val="accent3">
                    <a:lumMod val="75000"/>
                  </a:schemeClr>
                </a:solidFill>
              </a:rPr>
              <a:t>észak-bánát</a:t>
            </a:r>
            <a:br>
              <a:rPr lang="hu-HU" sz="1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hu-HU" sz="1600" dirty="0">
                <a:solidFill>
                  <a:schemeClr val="accent3">
                    <a:lumMod val="75000"/>
                  </a:schemeClr>
                </a:solidFill>
              </a:rPr>
              <a:t>Nagykikinda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Maradék\Downloads\Nagykikind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9" y="3349005"/>
            <a:ext cx="3817756" cy="31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adék\Downloads\Nagykikind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031"/>
            <a:ext cx="4193826" cy="31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adék\Downloads\Nagykikindai Múze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49005"/>
            <a:ext cx="4678660" cy="35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0938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7514" y="1012613"/>
            <a:ext cx="7520940" cy="548640"/>
          </a:xfrm>
        </p:spPr>
        <p:txBody>
          <a:bodyPr/>
          <a:lstStyle/>
          <a:p>
            <a:pPr algn="ctr"/>
            <a:r>
              <a:rPr lang="hu-HU" sz="1600" dirty="0">
                <a:solidFill>
                  <a:schemeClr val="accent3">
                    <a:lumMod val="75000"/>
                  </a:schemeClr>
                </a:solidFill>
              </a:rPr>
              <a:t>Közép-Bánát </a:t>
            </a:r>
            <a:br>
              <a:rPr lang="hu-HU" sz="1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hu-HU" sz="1600" dirty="0">
                <a:solidFill>
                  <a:schemeClr val="accent3">
                    <a:lumMod val="75000"/>
                  </a:schemeClr>
                </a:solidFill>
              </a:rPr>
              <a:t>Nagybecskerek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Maradék\Downloads\Nagybecsker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2760"/>
            <a:ext cx="2958976" cy="223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adék\Downloads\Nagybecskerek-Be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04664"/>
            <a:ext cx="3076035" cy="231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adék\Downloads\Nagybecskerek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01756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557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2204864"/>
            <a:ext cx="2016224" cy="504056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Dél-Bánát</a:t>
            </a:r>
            <a:br>
              <a:rPr lang="hu-HU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hu-HU" sz="2400" dirty="0" err="1">
                <a:solidFill>
                  <a:schemeClr val="accent3">
                    <a:lumMod val="75000"/>
                  </a:schemeClr>
                </a:solidFill>
              </a:rPr>
              <a:t>Pancsova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Maradék\Downloads\Pancsovai látnivaló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3089"/>
            <a:ext cx="4737506" cy="647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537231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adék\Downloads\Versec látnivaló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936"/>
            <a:ext cx="3317354" cy="68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67544" y="1628800"/>
            <a:ext cx="34563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DÉL-BÁNÁT</a:t>
            </a:r>
          </a:p>
          <a:p>
            <a:pPr algn="ctr"/>
            <a:r>
              <a:rPr lang="hu-HU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VERSEC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677842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20940" cy="548640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Bácska dél-bácska</a:t>
            </a:r>
            <a:br>
              <a:rPr lang="hu-HU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hu-HU" sz="1800" dirty="0">
                <a:solidFill>
                  <a:schemeClr val="accent3">
                    <a:lumMod val="75000"/>
                  </a:schemeClr>
                </a:solidFill>
              </a:rPr>
              <a:t>Újvidék</a:t>
            </a:r>
            <a:br>
              <a:rPr lang="hu-HU" dirty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Maradék\Downloads\Újvidék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766" y="1208042"/>
            <a:ext cx="3685234" cy="291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adék\Downloads\Újvidék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042"/>
            <a:ext cx="5366905" cy="292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98" y="4714910"/>
            <a:ext cx="3099541" cy="214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05" y="4757147"/>
            <a:ext cx="2957223" cy="212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39" y="4757147"/>
            <a:ext cx="2863468" cy="212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46215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adék\Downloads\Újvidék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15" y="217014"/>
            <a:ext cx="454638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Maradék\Downloads\Újvidék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2" y="217014"/>
            <a:ext cx="4355975" cy="252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Maradék\Downloads\Újvidék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2" y="2862177"/>
            <a:ext cx="4355975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Maradék\Downloads\Újvidéki strand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66" y="5046082"/>
            <a:ext cx="3328986" cy="183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94" y="4077072"/>
            <a:ext cx="3074006" cy="25540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6082"/>
            <a:ext cx="2603234" cy="182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246933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ögek">
  <a:themeElements>
    <a:clrScheme name="Szögek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Szög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zöge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724</TotalTime>
  <Words>96</Words>
  <Application>Microsoft Office PowerPoint</Application>
  <PresentationFormat>On-screen Show (4:3)</PresentationFormat>
  <Paragraphs>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Franklin Gothic Book</vt:lpstr>
      <vt:lpstr>Franklin Gothic Medium</vt:lpstr>
      <vt:lpstr>Wingdings</vt:lpstr>
      <vt:lpstr>Szögek</vt:lpstr>
      <vt:lpstr> A Délvidék (Vajdaság) tájegységei, valamint demográfiai sokszínűsége</vt:lpstr>
      <vt:lpstr>PowerPoint Presentation</vt:lpstr>
      <vt:lpstr>PowerPoint Presentation</vt:lpstr>
      <vt:lpstr>Bánát vagy bánság észak-bánát Nagykikinda</vt:lpstr>
      <vt:lpstr>Közép-Bánát  Nagybecskerek</vt:lpstr>
      <vt:lpstr>Dél-Bánát Pancsova</vt:lpstr>
      <vt:lpstr>PowerPoint Presentation</vt:lpstr>
      <vt:lpstr>Bácska dél-bácska Újvidék </vt:lpstr>
      <vt:lpstr>PowerPoint Presentation</vt:lpstr>
      <vt:lpstr>  észak-bácska   Szabadka</vt:lpstr>
      <vt:lpstr>Észak-bácska zenta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Természeti védett területek   fruška gora nemzeti park         Felső-dunamellék</vt:lpstr>
      <vt:lpstr> Deliblátói-homokpuszta</vt:lpstr>
      <vt:lpstr>Sóskopó speciális természeti rezervátum</vt:lpstr>
      <vt:lpstr>PowerPoint Presentation</vt:lpstr>
      <vt:lpstr>PowerPoint Presentation</vt:lpstr>
      <vt:lpstr>PowerPoint Presentation</vt:lpstr>
      <vt:lpstr> Köszönöm szépen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Vajdaság/Délvidék</dc:title>
  <dc:creator>Maradék</dc:creator>
  <cp:lastModifiedBy>Aniko</cp:lastModifiedBy>
  <cp:revision>111</cp:revision>
  <dcterms:created xsi:type="dcterms:W3CDTF">2025-11-04T08:31:53Z</dcterms:created>
  <dcterms:modified xsi:type="dcterms:W3CDTF">2025-11-14T02:08:48Z</dcterms:modified>
</cp:coreProperties>
</file>