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78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Ügyvédi Iroda Dr. Szólláth" userId="c8981360415aeb22" providerId="LiveId" clId="{66DA24E4-156B-4907-8055-2E99DC883CA5}"/>
    <pc:docChg chg="undo custSel addSld delSld modSld">
      <pc:chgData name="Ügyvédi Iroda Dr. Szólláth" userId="c8981360415aeb22" providerId="LiveId" clId="{66DA24E4-156B-4907-8055-2E99DC883CA5}" dt="2023-03-04T00:06:22.657" v="3427" actId="6549"/>
      <pc:docMkLst>
        <pc:docMk/>
      </pc:docMkLst>
      <pc:sldChg chg="modSp mod modTransition setBg">
        <pc:chgData name="Ügyvédi Iroda Dr. Szólláth" userId="c8981360415aeb22" providerId="LiveId" clId="{66DA24E4-156B-4907-8055-2E99DC883CA5}" dt="2023-03-03T23:59:45.197" v="3339"/>
        <pc:sldMkLst>
          <pc:docMk/>
          <pc:sldMk cId="1331221667" sldId="256"/>
        </pc:sldMkLst>
        <pc:spChg chg="mod">
          <ac:chgData name="Ügyvédi Iroda Dr. Szólláth" userId="c8981360415aeb22" providerId="LiveId" clId="{66DA24E4-156B-4907-8055-2E99DC883CA5}" dt="2023-03-03T23:45:41.356" v="3021" actId="27636"/>
          <ac:spMkLst>
            <pc:docMk/>
            <pc:sldMk cId="1331221667" sldId="256"/>
            <ac:spMk id="3" creationId="{00000000-0000-0000-0000-000000000000}"/>
          </ac:spMkLst>
        </pc:spChg>
      </pc:sldChg>
      <pc:sldChg chg="modSp mod modTransition">
        <pc:chgData name="Ügyvédi Iroda Dr. Szólláth" userId="c8981360415aeb22" providerId="LiveId" clId="{66DA24E4-156B-4907-8055-2E99DC883CA5}" dt="2023-03-03T23:59:54.108" v="3341"/>
        <pc:sldMkLst>
          <pc:docMk/>
          <pc:sldMk cId="3406891739" sldId="257"/>
        </pc:sldMkLst>
        <pc:spChg chg="mod">
          <ac:chgData name="Ügyvédi Iroda Dr. Szólláth" userId="c8981360415aeb22" providerId="LiveId" clId="{66DA24E4-156B-4907-8055-2E99DC883CA5}" dt="2023-03-03T23:56:28.989" v="3285" actId="255"/>
          <ac:spMkLst>
            <pc:docMk/>
            <pc:sldMk cId="3406891739" sldId="257"/>
            <ac:spMk id="3" creationId="{00000000-0000-0000-0000-000000000000}"/>
          </ac:spMkLst>
        </pc:spChg>
      </pc:sldChg>
      <pc:sldChg chg="addSp modSp new mod modTransition">
        <pc:chgData name="Ügyvédi Iroda Dr. Szólláth" userId="c8981360415aeb22" providerId="LiveId" clId="{66DA24E4-156B-4907-8055-2E99DC883CA5}" dt="2023-03-04T00:00:00.143" v="3342"/>
        <pc:sldMkLst>
          <pc:docMk/>
          <pc:sldMk cId="566306733" sldId="258"/>
        </pc:sldMkLst>
        <pc:spChg chg="add mod">
          <ac:chgData name="Ügyvédi Iroda Dr. Szólláth" userId="c8981360415aeb22" providerId="LiveId" clId="{66DA24E4-156B-4907-8055-2E99DC883CA5}" dt="2023-03-03T23:56:39.091" v="3286" actId="255"/>
          <ac:spMkLst>
            <pc:docMk/>
            <pc:sldMk cId="566306733" sldId="258"/>
            <ac:spMk id="2" creationId="{2B59BCB3-0888-4824-90D3-AC37B423D07B}"/>
          </ac:spMkLst>
        </pc:spChg>
      </pc:sldChg>
      <pc:sldChg chg="addSp modSp new mod modTransition">
        <pc:chgData name="Ügyvédi Iroda Dr. Szólláth" userId="c8981360415aeb22" providerId="LiveId" clId="{66DA24E4-156B-4907-8055-2E99DC883CA5}" dt="2023-03-04T00:06:22.657" v="3427" actId="6549"/>
        <pc:sldMkLst>
          <pc:docMk/>
          <pc:sldMk cId="689400862" sldId="259"/>
        </pc:sldMkLst>
        <pc:spChg chg="add mod">
          <ac:chgData name="Ügyvédi Iroda Dr. Szólláth" userId="c8981360415aeb22" providerId="LiveId" clId="{66DA24E4-156B-4907-8055-2E99DC883CA5}" dt="2023-03-04T00:06:22.657" v="3427" actId="6549"/>
          <ac:spMkLst>
            <pc:docMk/>
            <pc:sldMk cId="689400862" sldId="259"/>
            <ac:spMk id="2" creationId="{C2D342BF-C0F3-4B10-8017-43FA6044A499}"/>
          </ac:spMkLst>
        </pc:spChg>
      </pc:sldChg>
      <pc:sldChg chg="del">
        <pc:chgData name="Ügyvédi Iroda Dr. Szólláth" userId="c8981360415aeb22" providerId="LiveId" clId="{66DA24E4-156B-4907-8055-2E99DC883CA5}" dt="2023-03-03T22:37:39.488" v="0" actId="2696"/>
        <pc:sldMkLst>
          <pc:docMk/>
          <pc:sldMk cId="1733944892" sldId="259"/>
        </pc:sldMkLst>
      </pc:sldChg>
      <pc:sldChg chg="addSp modSp new mod modTransition">
        <pc:chgData name="Ügyvédi Iroda Dr. Szólláth" userId="c8981360415aeb22" providerId="LiveId" clId="{66DA24E4-156B-4907-8055-2E99DC883CA5}" dt="2023-03-04T00:00:29.033" v="3348"/>
        <pc:sldMkLst>
          <pc:docMk/>
          <pc:sldMk cId="2280615501" sldId="260"/>
        </pc:sldMkLst>
        <pc:spChg chg="add mod">
          <ac:chgData name="Ügyvédi Iroda Dr. Szólláth" userId="c8981360415aeb22" providerId="LiveId" clId="{66DA24E4-156B-4907-8055-2E99DC883CA5}" dt="2023-03-03T23:48:49.113" v="3120" actId="255"/>
          <ac:spMkLst>
            <pc:docMk/>
            <pc:sldMk cId="2280615501" sldId="260"/>
            <ac:spMk id="2" creationId="{6DEADC93-3F82-483B-9F55-47E521774865}"/>
          </ac:spMkLst>
        </pc:spChg>
      </pc:sldChg>
      <pc:sldChg chg="addSp modSp new mod modTransition">
        <pc:chgData name="Ügyvédi Iroda Dr. Szólláth" userId="c8981360415aeb22" providerId="LiveId" clId="{66DA24E4-156B-4907-8055-2E99DC883CA5}" dt="2023-03-04T00:00:40.234" v="3350"/>
        <pc:sldMkLst>
          <pc:docMk/>
          <pc:sldMk cId="2925036753" sldId="261"/>
        </pc:sldMkLst>
        <pc:spChg chg="add mod">
          <ac:chgData name="Ügyvédi Iroda Dr. Szólláth" userId="c8981360415aeb22" providerId="LiveId" clId="{66DA24E4-156B-4907-8055-2E99DC883CA5}" dt="2023-03-03T23:49:06.836" v="3122" actId="14100"/>
          <ac:spMkLst>
            <pc:docMk/>
            <pc:sldMk cId="2925036753" sldId="261"/>
            <ac:spMk id="2" creationId="{2582421A-1F2D-4F8C-BF98-F8C94443928E}"/>
          </ac:spMkLst>
        </pc:spChg>
      </pc:sldChg>
      <pc:sldChg chg="addSp modSp new mod modTransition">
        <pc:chgData name="Ügyvédi Iroda Dr. Szólláth" userId="c8981360415aeb22" providerId="LiveId" clId="{66DA24E4-156B-4907-8055-2E99DC883CA5}" dt="2023-03-04T00:00:56.244" v="3352"/>
        <pc:sldMkLst>
          <pc:docMk/>
          <pc:sldMk cId="3361800409" sldId="262"/>
        </pc:sldMkLst>
        <pc:spChg chg="add mod">
          <ac:chgData name="Ügyvédi Iroda Dr. Szólláth" userId="c8981360415aeb22" providerId="LiveId" clId="{66DA24E4-156B-4907-8055-2E99DC883CA5}" dt="2023-03-03T23:49:44.950" v="3143" actId="20577"/>
          <ac:spMkLst>
            <pc:docMk/>
            <pc:sldMk cId="3361800409" sldId="262"/>
            <ac:spMk id="2" creationId="{A415CD4F-18AE-4784-981A-7F8D9498D58B}"/>
          </ac:spMkLst>
        </pc:spChg>
      </pc:sldChg>
      <pc:sldChg chg="addSp modSp new mod modTransition">
        <pc:chgData name="Ügyvédi Iroda Dr. Szólláth" userId="c8981360415aeb22" providerId="LiveId" clId="{66DA24E4-156B-4907-8055-2E99DC883CA5}" dt="2023-03-04T00:01:11.288" v="3354"/>
        <pc:sldMkLst>
          <pc:docMk/>
          <pc:sldMk cId="3158554023" sldId="263"/>
        </pc:sldMkLst>
        <pc:spChg chg="add mod">
          <ac:chgData name="Ügyvédi Iroda Dr. Szólláth" userId="c8981360415aeb22" providerId="LiveId" clId="{66DA24E4-156B-4907-8055-2E99DC883CA5}" dt="2023-03-03T23:51:09.756" v="3185" actId="5793"/>
          <ac:spMkLst>
            <pc:docMk/>
            <pc:sldMk cId="3158554023" sldId="263"/>
            <ac:spMk id="2" creationId="{59818F97-FAF5-476A-9B05-DD3457BE64C5}"/>
          </ac:spMkLst>
        </pc:spChg>
      </pc:sldChg>
      <pc:sldChg chg="addSp modSp new mod modTransition">
        <pc:chgData name="Ügyvédi Iroda Dr. Szólláth" userId="c8981360415aeb22" providerId="LiveId" clId="{66DA24E4-156B-4907-8055-2E99DC883CA5}" dt="2023-03-04T00:01:47.099" v="3356"/>
        <pc:sldMkLst>
          <pc:docMk/>
          <pc:sldMk cId="621226789" sldId="264"/>
        </pc:sldMkLst>
        <pc:spChg chg="add mod">
          <ac:chgData name="Ügyvédi Iroda Dr. Szólláth" userId="c8981360415aeb22" providerId="LiveId" clId="{66DA24E4-156B-4907-8055-2E99DC883CA5}" dt="2023-03-03T23:51:23.865" v="3187" actId="2711"/>
          <ac:spMkLst>
            <pc:docMk/>
            <pc:sldMk cId="621226789" sldId="264"/>
            <ac:spMk id="2" creationId="{E71E2760-43A5-494A-977B-507CDAA53CD2}"/>
          </ac:spMkLst>
        </pc:spChg>
      </pc:sldChg>
      <pc:sldChg chg="addSp modSp new mod modTransition">
        <pc:chgData name="Ügyvédi Iroda Dr. Szólláth" userId="c8981360415aeb22" providerId="LiveId" clId="{66DA24E4-156B-4907-8055-2E99DC883CA5}" dt="2023-03-04T00:02:09.218" v="3357"/>
        <pc:sldMkLst>
          <pc:docMk/>
          <pc:sldMk cId="3072443441" sldId="265"/>
        </pc:sldMkLst>
        <pc:spChg chg="add mod">
          <ac:chgData name="Ügyvédi Iroda Dr. Szólláth" userId="c8981360415aeb22" providerId="LiveId" clId="{66DA24E4-156B-4907-8055-2E99DC883CA5}" dt="2023-03-03T23:51:40.018" v="3188" actId="255"/>
          <ac:spMkLst>
            <pc:docMk/>
            <pc:sldMk cId="3072443441" sldId="265"/>
            <ac:spMk id="2" creationId="{76982361-0197-4765-91D1-B2B036FF1EFD}"/>
          </ac:spMkLst>
        </pc:spChg>
      </pc:sldChg>
      <pc:sldChg chg="addSp modSp new mod modTransition">
        <pc:chgData name="Ügyvédi Iroda Dr. Szólláth" userId="c8981360415aeb22" providerId="LiveId" clId="{66DA24E4-156B-4907-8055-2E99DC883CA5}" dt="2023-03-04T00:02:13.683" v="3358"/>
        <pc:sldMkLst>
          <pc:docMk/>
          <pc:sldMk cId="1289812185" sldId="266"/>
        </pc:sldMkLst>
        <pc:spChg chg="add mod">
          <ac:chgData name="Ügyvédi Iroda Dr. Szólláth" userId="c8981360415aeb22" providerId="LiveId" clId="{66DA24E4-156B-4907-8055-2E99DC883CA5}" dt="2023-03-03T23:41:22.984" v="2975" actId="1076"/>
          <ac:spMkLst>
            <pc:docMk/>
            <pc:sldMk cId="1289812185" sldId="266"/>
            <ac:spMk id="2" creationId="{46BA4EEF-5CEA-42AA-AF14-2B15801B1640}"/>
          </ac:spMkLst>
        </pc:spChg>
      </pc:sldChg>
      <pc:sldChg chg="addSp modSp new mod modTransition">
        <pc:chgData name="Ügyvédi Iroda Dr. Szólláth" userId="c8981360415aeb22" providerId="LiveId" clId="{66DA24E4-156B-4907-8055-2E99DC883CA5}" dt="2023-03-04T00:02:22.028" v="3359"/>
        <pc:sldMkLst>
          <pc:docMk/>
          <pc:sldMk cId="1976414085" sldId="267"/>
        </pc:sldMkLst>
        <pc:spChg chg="add mod">
          <ac:chgData name="Ügyvédi Iroda Dr. Szólláth" userId="c8981360415aeb22" providerId="LiveId" clId="{66DA24E4-156B-4907-8055-2E99DC883CA5}" dt="2023-03-03T23:52:11.972" v="3189" actId="255"/>
          <ac:spMkLst>
            <pc:docMk/>
            <pc:sldMk cId="1976414085" sldId="267"/>
            <ac:spMk id="2" creationId="{58693670-F0E4-424D-8C95-DFA2C57CF9A7}"/>
          </ac:spMkLst>
        </pc:spChg>
      </pc:sldChg>
      <pc:sldChg chg="addSp modSp new mod modTransition">
        <pc:chgData name="Ügyvédi Iroda Dr. Szólláth" userId="c8981360415aeb22" providerId="LiveId" clId="{66DA24E4-156B-4907-8055-2E99DC883CA5}" dt="2023-03-04T00:02:47.177" v="3363"/>
        <pc:sldMkLst>
          <pc:docMk/>
          <pc:sldMk cId="694351026" sldId="268"/>
        </pc:sldMkLst>
        <pc:spChg chg="add mod">
          <ac:chgData name="Ügyvédi Iroda Dr. Szólláth" userId="c8981360415aeb22" providerId="LiveId" clId="{66DA24E4-156B-4907-8055-2E99DC883CA5}" dt="2023-03-03T23:52:27.935" v="3194" actId="2711"/>
          <ac:spMkLst>
            <pc:docMk/>
            <pc:sldMk cId="694351026" sldId="268"/>
            <ac:spMk id="2" creationId="{DBD80BC6-50C0-4BAA-885E-C63F755BC6A1}"/>
          </ac:spMkLst>
        </pc:spChg>
      </pc:sldChg>
      <pc:sldChg chg="addSp modSp new mod modTransition">
        <pc:chgData name="Ügyvédi Iroda Dr. Szólláth" userId="c8981360415aeb22" providerId="LiveId" clId="{66DA24E4-156B-4907-8055-2E99DC883CA5}" dt="2023-03-04T00:02:54.040" v="3364"/>
        <pc:sldMkLst>
          <pc:docMk/>
          <pc:sldMk cId="1810169051" sldId="269"/>
        </pc:sldMkLst>
        <pc:spChg chg="add mod">
          <ac:chgData name="Ügyvédi Iroda Dr. Szólláth" userId="c8981360415aeb22" providerId="LiveId" clId="{66DA24E4-156B-4907-8055-2E99DC883CA5}" dt="2023-03-03T23:54:19.796" v="3205" actId="20577"/>
          <ac:spMkLst>
            <pc:docMk/>
            <pc:sldMk cId="1810169051" sldId="269"/>
            <ac:spMk id="2" creationId="{82899C3B-0000-4C56-8B0D-AEC0CC639A2D}"/>
          </ac:spMkLst>
        </pc:spChg>
      </pc:sldChg>
      <pc:sldChg chg="addSp modSp new mod modTransition">
        <pc:chgData name="Ügyvédi Iroda Dr. Szólláth" userId="c8981360415aeb22" providerId="LiveId" clId="{66DA24E4-156B-4907-8055-2E99DC883CA5}" dt="2023-03-04T00:02:57.511" v="3365"/>
        <pc:sldMkLst>
          <pc:docMk/>
          <pc:sldMk cId="2050503072" sldId="270"/>
        </pc:sldMkLst>
        <pc:spChg chg="add mod">
          <ac:chgData name="Ügyvédi Iroda Dr. Szólláth" userId="c8981360415aeb22" providerId="LiveId" clId="{66DA24E4-156B-4907-8055-2E99DC883CA5}" dt="2023-03-03T23:52:48.663" v="3196" actId="255"/>
          <ac:spMkLst>
            <pc:docMk/>
            <pc:sldMk cId="2050503072" sldId="270"/>
            <ac:spMk id="2" creationId="{98049A79-E3C7-4E95-88D7-633D7E0F0421}"/>
          </ac:spMkLst>
        </pc:spChg>
      </pc:sldChg>
      <pc:sldChg chg="addSp modSp new mod modTransition">
        <pc:chgData name="Ügyvédi Iroda Dr. Szólláth" userId="c8981360415aeb22" providerId="LiveId" clId="{66DA24E4-156B-4907-8055-2E99DC883CA5}" dt="2023-03-04T00:03:01.741" v="3366"/>
        <pc:sldMkLst>
          <pc:docMk/>
          <pc:sldMk cId="2129484072" sldId="271"/>
        </pc:sldMkLst>
        <pc:spChg chg="add mod">
          <ac:chgData name="Ügyvédi Iroda Dr. Szólláth" userId="c8981360415aeb22" providerId="LiveId" clId="{66DA24E4-156B-4907-8055-2E99DC883CA5}" dt="2023-03-03T23:53:03.402" v="3198" actId="255"/>
          <ac:spMkLst>
            <pc:docMk/>
            <pc:sldMk cId="2129484072" sldId="271"/>
            <ac:spMk id="2" creationId="{B94BD284-E911-44D3-AB3F-EF218C869E50}"/>
          </ac:spMkLst>
        </pc:spChg>
      </pc:sldChg>
      <pc:sldChg chg="addSp modSp new mod modTransition">
        <pc:chgData name="Ügyvédi Iroda Dr. Szólláth" userId="c8981360415aeb22" providerId="LiveId" clId="{66DA24E4-156B-4907-8055-2E99DC883CA5}" dt="2023-03-04T00:03:06.911" v="3367"/>
        <pc:sldMkLst>
          <pc:docMk/>
          <pc:sldMk cId="3855154012" sldId="272"/>
        </pc:sldMkLst>
        <pc:spChg chg="add mod">
          <ac:chgData name="Ügyvédi Iroda Dr. Szólláth" userId="c8981360415aeb22" providerId="LiveId" clId="{66DA24E4-156B-4907-8055-2E99DC883CA5}" dt="2023-03-03T23:55:31.526" v="3254" actId="255"/>
          <ac:spMkLst>
            <pc:docMk/>
            <pc:sldMk cId="3855154012" sldId="272"/>
            <ac:spMk id="2" creationId="{F9306956-89CD-4CD5-9F95-8B9D6EC1B8E6}"/>
          </ac:spMkLst>
        </pc:spChg>
      </pc:sldChg>
      <pc:sldChg chg="addSp modSp new mod modTransition">
        <pc:chgData name="Ügyvédi Iroda Dr. Szólláth" userId="c8981360415aeb22" providerId="LiveId" clId="{66DA24E4-156B-4907-8055-2E99DC883CA5}" dt="2023-03-04T00:03:13.019" v="3368"/>
        <pc:sldMkLst>
          <pc:docMk/>
          <pc:sldMk cId="3298703400" sldId="273"/>
        </pc:sldMkLst>
        <pc:spChg chg="add mod">
          <ac:chgData name="Ügyvédi Iroda Dr. Szólláth" userId="c8981360415aeb22" providerId="LiveId" clId="{66DA24E4-156B-4907-8055-2E99DC883CA5}" dt="2023-03-03T23:56:07.640" v="3284" actId="20577"/>
          <ac:spMkLst>
            <pc:docMk/>
            <pc:sldMk cId="3298703400" sldId="273"/>
            <ac:spMk id="2" creationId="{A65B566C-A243-4C02-B9A1-781D763DD50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egyhazivalasztas@reformatus.hu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942975"/>
          </a:xfrm>
        </p:spPr>
        <p:txBody>
          <a:bodyPr>
            <a:normAutofit/>
          </a:bodyPr>
          <a:lstStyle/>
          <a:p>
            <a:r>
              <a:rPr lang="hu-HU" sz="3600" b="1" dirty="0">
                <a:solidFill>
                  <a:schemeClr val="tx1"/>
                </a:solidFill>
              </a:rPr>
              <a:t>A presbiterválasztás törvényes rendje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hu-HU" dirty="0">
                <a:solidFill>
                  <a:schemeClr val="tx1"/>
                </a:solidFill>
              </a:rPr>
              <a:t>Főgondnoki értekezlet</a:t>
            </a:r>
          </a:p>
          <a:p>
            <a:pPr algn="ctr"/>
            <a:r>
              <a:rPr lang="hu-HU" dirty="0">
                <a:solidFill>
                  <a:schemeClr val="tx1"/>
                </a:solidFill>
              </a:rPr>
              <a:t>Dunamelléki Református Egyházkerület </a:t>
            </a:r>
          </a:p>
          <a:p>
            <a:pPr algn="ctr"/>
            <a:r>
              <a:rPr lang="hu-HU" dirty="0">
                <a:solidFill>
                  <a:schemeClr val="tx1"/>
                </a:solidFill>
              </a:rPr>
              <a:t>2023.03.04.</a:t>
            </a:r>
          </a:p>
          <a:p>
            <a:pPr algn="ctr"/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221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76982361-0197-4765-91D1-B2B036FF1EFD}"/>
              </a:ext>
            </a:extLst>
          </p:cNvPr>
          <p:cNvSpPr txBox="1"/>
          <p:nvPr/>
        </p:nvSpPr>
        <p:spPr>
          <a:xfrm>
            <a:off x="1910686" y="556418"/>
            <a:ext cx="9976514" cy="5883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>
              <a:spcBef>
                <a:spcPts val="200"/>
              </a:spcBef>
            </a:pPr>
            <a:r>
              <a:rPr lang="hu-HU" sz="1400" b="1" dirty="0">
                <a:solidFill>
                  <a:srgbClr val="1F4D78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>
              <a:spcBef>
                <a:spcPts val="200"/>
              </a:spcBef>
            </a:pPr>
            <a:r>
              <a:rPr lang="hu-HU" sz="1400" b="1" dirty="0">
                <a:solidFill>
                  <a:srgbClr val="1F4D78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C. A választás</a:t>
            </a:r>
          </a:p>
          <a:p>
            <a:pPr lvl="0">
              <a:spcBef>
                <a:spcPts val="200"/>
              </a:spcBef>
            </a:pPr>
            <a:endParaRPr lang="hu-HU" sz="1500" b="1" dirty="0">
              <a:solidFill>
                <a:srgbClr val="1F4D78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választás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- egyházközségi közgyűlésen 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- a presbitérium által meghatározott időpontban, istentiszteletet közvetlenül követően 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35965" indent="-285750" algn="just">
              <a:buFontTx/>
              <a:buChar char="-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személyesen – nincs helye meghatalmazásnak</a:t>
            </a:r>
          </a:p>
          <a:p>
            <a:pPr marL="735965" indent="-285750" algn="just">
              <a:buFontTx/>
              <a:buChar char="-"/>
            </a:pP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Választó közgyűlés menete: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u-HU" sz="15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 választási bizottság elnöke megállapítja </a:t>
            </a:r>
            <a:endParaRPr lang="hu-HU" sz="15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jelenlevő választásra jogosultak számát, 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közgyűlés határozatképességét 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u-HU" sz="15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 közgyűlés megválasztja a jegyzőkönyvvezetőt és 2 hitelesítőt (</a:t>
            </a: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választói névjegyzékben szereplő, jelenlévő egyháztagok közül, nyílt szavazással)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u-HU" sz="15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választási bizottság elnöke ismerteti </a:t>
            </a:r>
            <a:endParaRPr lang="hu-HU" sz="15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betöltendő nem lelkészi tisztségeket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választandó tisztségviselők számát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választási eljárás szabályait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u-HU" sz="15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jegyzőkönyv </a:t>
            </a:r>
            <a:endParaRPr lang="hu-HU" sz="15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u-HU" sz="15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jelenléti ív a választói névjegyzékből készül </a:t>
            </a:r>
            <a:endParaRPr lang="hu-HU" sz="15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u-HU" sz="1500" dirty="0"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zavazólap: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buFont typeface="Wingdings" panose="05000000000000000000" pitchFamily="2" charset="2"/>
              <a:buChar char="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presbitérium adja ki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buFont typeface="Wingdings" panose="05000000000000000000" pitchFamily="2" charset="2"/>
              <a:buChar char="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az egyházközség bélyegzőjével kell ellátni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buFont typeface="Wingdings" panose="05000000000000000000" pitchFamily="2" charset="2"/>
              <a:buChar char="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jelöltek nevét ábécé sorrendben kell feltüntetni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buFont typeface="Wingdings" panose="05000000000000000000" pitchFamily="2" charset="2"/>
              <a:buChar char="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jelenléti ív aláírásával kell igazolni a szavazólap átvételét 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443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46BA4EEF-5CEA-42AA-AF14-2B15801B1640}"/>
              </a:ext>
            </a:extLst>
          </p:cNvPr>
          <p:cNvSpPr txBox="1"/>
          <p:nvPr/>
        </p:nvSpPr>
        <p:spPr>
          <a:xfrm flipH="1">
            <a:off x="1910685" y="655091"/>
            <a:ext cx="9853683" cy="6337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szavazás (presbiterválasztás) módja:</a:t>
            </a:r>
          </a:p>
          <a:p>
            <a:pPr lvl="0"/>
            <a:endParaRPr lang="hu-HU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hu-HU" sz="1400" b="1" dirty="0">
                <a:ea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hu-HU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kötött listás: </a:t>
            </a:r>
            <a:endParaRPr lang="hu-HU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 indent="-228600" algn="just">
              <a:buFont typeface="Wingdings" panose="05000000000000000000" pitchFamily="2" charset="2"/>
              <a:buChar char=""/>
            </a:pPr>
            <a:r>
              <a:rPr lang="hu-HU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annyi jelölt van, ahány betöltendő tisztség, </a:t>
            </a:r>
          </a:p>
          <a:p>
            <a:pPr marL="685800" lvl="1" indent="-228600" algn="just">
              <a:buFont typeface="Wingdings" panose="05000000000000000000" pitchFamily="2" charset="2"/>
              <a:buChar char=""/>
            </a:pPr>
            <a:r>
              <a:rPr lang="hu-HU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egy szavazólapon szerepel az összes jelölt: </a:t>
            </a:r>
            <a:endParaRPr lang="hu-HU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0" lvl="2" indent="-228600" algn="just">
              <a:buFont typeface="Symbol" panose="05050102010706020507" pitchFamily="18" charset="2"/>
              <a:buChar char=""/>
            </a:pPr>
            <a:r>
              <a:rPr lang="hu-HU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megválasztandó számban presbiterjelöltek</a:t>
            </a:r>
            <a:endParaRPr lang="hu-HU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0" lvl="2" indent="-228600" algn="just">
              <a:buFont typeface="Symbol" panose="05050102010706020507" pitchFamily="18" charset="2"/>
              <a:buChar char=""/>
            </a:pPr>
            <a:r>
              <a:rPr lang="hu-HU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egy főgondnokjelölt</a:t>
            </a:r>
            <a:endParaRPr lang="hu-HU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0" lvl="2" indent="-228600" algn="just">
              <a:buFont typeface="Symbol" panose="05050102010706020507" pitchFamily="18" charset="2"/>
              <a:buChar char=""/>
            </a:pPr>
            <a:r>
              <a:rPr lang="hu-HU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szükség szerint a presbitérium által meghatározott számban pótpresbiter jelölt</a:t>
            </a:r>
            <a:endParaRPr lang="hu-HU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 indent="-228600" algn="just">
              <a:buFont typeface="Wingdings" panose="05000000000000000000" pitchFamily="2" charset="2"/>
              <a:buChar char=""/>
            </a:pPr>
            <a:r>
              <a:rPr lang="hu-HU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egy szavazatot lehet leadni</a:t>
            </a:r>
          </a:p>
          <a:p>
            <a:pPr marL="685800" lvl="1" indent="-228600" algn="just">
              <a:buFont typeface="Wingdings" panose="05000000000000000000" pitchFamily="2" charset="2"/>
              <a:buChar char=""/>
            </a:pPr>
            <a:r>
              <a:rPr lang="hu-HU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megválasztott a jelöltek, ha együttesen a leadott szavazatok több, mint felét elnyerték</a:t>
            </a:r>
          </a:p>
          <a:p>
            <a:pPr marL="685800" lvl="1" indent="-228600" algn="just">
              <a:buFont typeface="Wingdings" panose="05000000000000000000" pitchFamily="2" charset="2"/>
              <a:buChar char=""/>
            </a:pPr>
            <a:endParaRPr lang="hu-HU" sz="14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hu-HU" sz="1400" b="1" dirty="0">
                <a:ea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hu-HU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egyéni listás: </a:t>
            </a:r>
            <a:endParaRPr lang="hu-HU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 indent="-228600" algn="just">
              <a:buFont typeface="Wingdings" panose="05000000000000000000" pitchFamily="2" charset="2"/>
              <a:buChar char=""/>
            </a:pPr>
            <a:r>
              <a:rPr lang="hu-HU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jelöltenként kell szavazni</a:t>
            </a:r>
          </a:p>
          <a:p>
            <a:pPr marL="685800" lvl="1" indent="-228600" algn="just">
              <a:buFont typeface="Wingdings" panose="05000000000000000000" pitchFamily="2" charset="2"/>
              <a:buChar char=""/>
            </a:pPr>
            <a:r>
              <a:rPr lang="hu-HU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legfeljebb a tisztségek számának megfelelő szavazat adható le (ha ennél többre szavaz, akkor érvénytelen lesz a szavazólap)</a:t>
            </a:r>
          </a:p>
          <a:p>
            <a:pPr marL="685800" lvl="1" indent="-228600" algn="just">
              <a:buFont typeface="Wingdings" panose="05000000000000000000" pitchFamily="2" charset="2"/>
              <a:buChar char=""/>
            </a:pPr>
            <a:r>
              <a:rPr lang="hu-HU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Főszabály: szavazást először a presbiterekre és a pótpresbiterekre kell elrendelni, ezt követően, külön szavazólapon kerül sor a főgondnok megválasztására </a:t>
            </a:r>
          </a:p>
          <a:p>
            <a:pPr marL="685800" lvl="1" indent="-228600" algn="just">
              <a:buFont typeface="Wingdings" panose="05000000000000000000" pitchFamily="2" charset="2"/>
              <a:buChar char=""/>
            </a:pPr>
            <a:r>
              <a:rPr lang="hu-HU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ha a presbitérium egy presbiterjelölti listát fogadott el:</a:t>
            </a:r>
          </a:p>
          <a:p>
            <a:pPr marL="1143000" lvl="2" indent="-228600" algn="just">
              <a:buFont typeface="Wingdings" panose="05000000000000000000" pitchFamily="2" charset="2"/>
              <a:buChar char=""/>
            </a:pPr>
            <a:r>
              <a:rPr lang="hu-HU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egy szavazólapon szerepelnek a jelöltek; </a:t>
            </a:r>
          </a:p>
          <a:p>
            <a:pPr marL="1143000" lvl="2" indent="-228600" algn="just">
              <a:buFont typeface="Wingdings" panose="05000000000000000000" pitchFamily="2" charset="2"/>
              <a:buChar char=""/>
            </a:pPr>
            <a:r>
              <a:rPr lang="hu-HU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presbiterek a megválasztható létszám szerinti legtöbb szavazatot elnyert jelöltek lesznek, </a:t>
            </a:r>
          </a:p>
          <a:p>
            <a:pPr marL="1143000" lvl="2" indent="-228600" algn="just">
              <a:buFont typeface="Wingdings" panose="05000000000000000000" pitchFamily="2" charset="2"/>
              <a:buChar char=""/>
            </a:pPr>
            <a:r>
              <a:rPr lang="hu-HU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pótpresbiterek pedig az őket követően, ha elnyerték a szükséges szavazattöbbséget.</a:t>
            </a:r>
          </a:p>
          <a:p>
            <a:pPr marL="685800" lvl="1" indent="-228600" algn="just">
              <a:buFont typeface="Wingdings" panose="05000000000000000000" pitchFamily="2" charset="2"/>
              <a:buChar char=""/>
            </a:pPr>
            <a:r>
              <a:rPr lang="hu-HU" sz="1400" dirty="0">
                <a:ea typeface="Calibri" panose="020F0502020204030204" pitchFamily="34" charset="0"/>
                <a:cs typeface="Calibri" panose="020F0502020204030204" pitchFamily="34" charset="0"/>
              </a:rPr>
              <a:t>Ha </a:t>
            </a:r>
            <a:r>
              <a:rPr lang="hu-HU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presbitérium külön presbiterjelölti és külön pótpresbiterjelölti listát fogad el: </a:t>
            </a:r>
          </a:p>
          <a:p>
            <a:pPr marL="1143000" lvl="2" indent="-228600" algn="just">
              <a:buFont typeface="Wingdings" panose="05000000000000000000" pitchFamily="2" charset="2"/>
              <a:buChar char=""/>
            </a:pPr>
            <a:r>
              <a:rPr lang="hu-HU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presbiterek azok lesznek, akik a megválasztható presbiterek számának megfelelően a legtöbb szavazatot kapták. </a:t>
            </a:r>
          </a:p>
          <a:p>
            <a:pPr marL="1143000" lvl="2" indent="-228600" algn="just">
              <a:buFont typeface="Wingdings" panose="05000000000000000000" pitchFamily="2" charset="2"/>
              <a:buChar char=""/>
            </a:pPr>
            <a:r>
              <a:rPr lang="hu-HU" sz="1400" dirty="0"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hu-HU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ótpresbiterek azok lesznek, akik a megválasztható pótpresbiterek számának megfelelően a legtöbb szavazatot kapták. </a:t>
            </a:r>
          </a:p>
          <a:p>
            <a:pPr lvl="2" algn="just"/>
            <a:r>
              <a:rPr lang="hu-HU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Mindkét esetben feltéve, hogy egyenként a leadott szavazatok több, mint felét elérték.</a:t>
            </a:r>
          </a:p>
          <a:p>
            <a:pPr marL="685800" lvl="1" indent="-228600" algn="just">
              <a:buFont typeface="Wingdings" panose="05000000000000000000" pitchFamily="2" charset="2"/>
              <a:buChar char=""/>
            </a:pPr>
            <a:r>
              <a:rPr lang="hu-HU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ha az utolsó helyen szavazategyenlőség alakul ki, sorshúzással kell dönteni. 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hu-HU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89812185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58693670-F0E4-424D-8C95-DFA2C57CF9A7}"/>
              </a:ext>
            </a:extLst>
          </p:cNvPr>
          <p:cNvSpPr txBox="1"/>
          <p:nvPr/>
        </p:nvSpPr>
        <p:spPr>
          <a:xfrm flipH="1">
            <a:off x="2065585" y="682387"/>
            <a:ext cx="9616898" cy="5507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hu-HU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hu-HU" sz="1500" b="1" dirty="0">
                <a:solidFill>
                  <a:srgbClr val="1F4D78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Az időközi választás</a:t>
            </a:r>
          </a:p>
          <a:p>
            <a:r>
              <a:rPr lang="hu-HU" sz="15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Kötelező: 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u-HU" sz="15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 főgondnoki tisztség megüresedése esetén </a:t>
            </a:r>
            <a:endParaRPr lang="hu-HU" sz="15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60 napon belül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kivéve: presbiterválasztás évében, ha van gondnok - </a:t>
            </a:r>
            <a:r>
              <a:rPr lang="hu-HU" sz="15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főgondnok helyettesítése céljából gondok választása 2024-től kötelező.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u-HU" sz="15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 presbitérium tagjainak száma az összlétszám 2/3-a alá csökkent</a:t>
            </a:r>
            <a:endParaRPr lang="hu-HU" sz="15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60 napon belül</a:t>
            </a:r>
          </a:p>
          <a:p>
            <a:pPr lvl="1" algn="just"/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Nem kötelező: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u-HU" sz="1500" dirty="0">
                <a:ea typeface="Times New Roman" panose="02020603050405020304" pitchFamily="18" charset="0"/>
                <a:cs typeface="Calibri" panose="020F0502020204030204" pitchFamily="34" charset="0"/>
              </a:rPr>
              <a:t>ha </a:t>
            </a:r>
            <a:r>
              <a:rPr lang="hu-HU" sz="15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 presbiterek létszáma a megválasztható létszám alá csökken, de még eléri a kétharmadot, 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u-HU" sz="15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ha a pótpresbiterek száma nem éri el megválasztható létszámot (a presbiterek negyedét)</a:t>
            </a:r>
          </a:p>
          <a:p>
            <a:pPr lvl="0" algn="just"/>
            <a:endParaRPr lang="hu-HU" sz="15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Átmeneti szabály: megbízott főgondnok: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presbitérium főgondnoki tisztségére jelölhető tagjai köréből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sz="1500" dirty="0">
                <a:ea typeface="Calibri" panose="020F0502020204030204" pitchFamily="34" charset="0"/>
                <a:cs typeface="Calibri" panose="020F0502020204030204" pitchFamily="34" charset="0"/>
              </a:rPr>
              <a:t>presbitérium választja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megüresedéstől számított 15 napon belül 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jelen lévő tagok több,  mint felének támogató szavazatával 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eredménytelenség esetén megismételt szavazás 3 napon belül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sz="1500" dirty="0">
                <a:ea typeface="Calibri" panose="020F0502020204030204" pitchFamily="34" charset="0"/>
                <a:cs typeface="Calibri" panose="020F0502020204030204" pitchFamily="34" charset="0"/>
              </a:rPr>
              <a:t>választó közgyűlésig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hu-HU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hu-H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414085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DBD80BC6-50C0-4BAA-885E-C63F755BC6A1}"/>
              </a:ext>
            </a:extLst>
          </p:cNvPr>
          <p:cNvSpPr txBox="1"/>
          <p:nvPr/>
        </p:nvSpPr>
        <p:spPr>
          <a:xfrm>
            <a:off x="2019869" y="798087"/>
            <a:ext cx="9457899" cy="5338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600"/>
              </a:spcAft>
            </a:pPr>
            <a:r>
              <a:rPr lang="hu-HU" sz="1800" b="1" kern="0" dirty="0">
                <a:solidFill>
                  <a:srgbClr val="2E74B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NEGYEDIK RÉSZ: JOGORVOSLATOK</a:t>
            </a:r>
          </a:p>
          <a:p>
            <a:r>
              <a:rPr lang="hu-HU" sz="15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hu-HU" sz="15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hu-HU" sz="1500" b="1" dirty="0">
                <a:solidFill>
                  <a:srgbClr val="1F4D78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1. Általános szabályok</a:t>
            </a:r>
          </a:p>
          <a:p>
            <a:pPr algn="ctr"/>
            <a:r>
              <a:rPr lang="hu-HU" sz="15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hu-HU" sz="15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15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Panasz: választási jogsértés esetén</a:t>
            </a:r>
          </a:p>
          <a:p>
            <a:pPr algn="just"/>
            <a:endParaRPr lang="hu-HU" sz="15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15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A választási jogsértés:</a:t>
            </a:r>
            <a:endParaRPr lang="hu-HU" sz="15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lphaLcParenR"/>
            </a:pPr>
            <a:r>
              <a:rPr lang="hu-HU" sz="15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a választás eredményére befolyásolás gyakorlása az egyházi élet tisztaságával össze nem férhető módon </a:t>
            </a:r>
            <a:endParaRPr lang="hu-HU" sz="15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lphaLcParenR"/>
            </a:pPr>
            <a:r>
              <a:rPr lang="hu-HU" sz="15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szavazati jog gyakorlásának akadályozása</a:t>
            </a:r>
            <a:endParaRPr lang="hu-HU" sz="15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lphaLcParenR"/>
            </a:pPr>
            <a:r>
              <a:rPr lang="hu-HU" sz="15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választási szabadság korlátozása</a:t>
            </a:r>
            <a:endParaRPr lang="hu-HU" sz="15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150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hu-HU" sz="15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 jogsértés jogkövetkezménye érvénytelenség. </a:t>
            </a:r>
          </a:p>
          <a:p>
            <a:pPr algn="just"/>
            <a:r>
              <a:rPr lang="hu-HU" sz="15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 részleges érvénytelenség a jogsértéssel érintett eljárásrészre vonatkozik.</a:t>
            </a:r>
            <a:endParaRPr lang="hu-HU" sz="15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15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hu-HU" sz="15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 panasz irányulhat </a:t>
            </a:r>
          </a:p>
          <a:p>
            <a:pPr marL="342900" lvl="0" indent="-342900" algn="just">
              <a:buFont typeface="+mj-lt"/>
              <a:buAutoNum type="alphaLcParenR"/>
              <a:tabLst>
                <a:tab pos="270510" algn="l"/>
              </a:tabLst>
            </a:pPr>
            <a:r>
              <a:rPr lang="hu-HU" sz="15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 választási eljárás, vagy annak egy része ellen</a:t>
            </a:r>
          </a:p>
          <a:p>
            <a:pPr marL="342900" lvl="0" indent="-342900" algn="just">
              <a:buFont typeface="+mj-lt"/>
              <a:buAutoNum type="alphaLcParenR"/>
              <a:tabLst>
                <a:tab pos="270510" algn="l"/>
              </a:tabLst>
            </a:pPr>
            <a:r>
              <a:rPr lang="hu-HU" sz="15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valamely tisztségviselő megválasztása ellen. </a:t>
            </a:r>
          </a:p>
          <a:p>
            <a:pPr algn="just"/>
            <a:endParaRPr lang="hu-HU" sz="150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hu-HU" sz="15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Panaszt kizárólag a törvényben meghatározott jogosultak nyújthatnak be. </a:t>
            </a:r>
          </a:p>
          <a:p>
            <a:pPr algn="just"/>
            <a:endParaRPr lang="hu-HU" sz="1500" dirty="0">
              <a:effectLst/>
              <a:latin typeface="+mj-lt"/>
              <a:ea typeface="Calibri" panose="020F0502020204030204" pitchFamily="34" charset="0"/>
            </a:endParaRPr>
          </a:p>
          <a:p>
            <a:pPr algn="just"/>
            <a:r>
              <a:rPr lang="hu-HU" sz="1500" dirty="0">
                <a:effectLst/>
                <a:latin typeface="+mj-lt"/>
                <a:ea typeface="Calibri" panose="020F0502020204030204" pitchFamily="34" charset="0"/>
              </a:rPr>
              <a:t>A panasz benyújtásának határideje jogvesztő</a:t>
            </a:r>
            <a:r>
              <a:rPr lang="hu-HU" sz="15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hu-HU" sz="1500" b="1" kern="0" dirty="0">
              <a:solidFill>
                <a:srgbClr val="2E74B5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351026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82899C3B-0000-4C56-8B0D-AEC0CC639A2D}"/>
              </a:ext>
            </a:extLst>
          </p:cNvPr>
          <p:cNvSpPr txBox="1"/>
          <p:nvPr/>
        </p:nvSpPr>
        <p:spPr>
          <a:xfrm flipH="1">
            <a:off x="1888052" y="665471"/>
            <a:ext cx="9903613" cy="5915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panasz tartalma:</a:t>
            </a:r>
          </a:p>
          <a:p>
            <a:pPr marL="342900" lvl="0" indent="-342900" algn="just">
              <a:buFont typeface="+mj-lt"/>
              <a:buAutoNum type="alphaLcParenR"/>
              <a:tabLst>
                <a:tab pos="270510" algn="l"/>
              </a:tabLst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panasz benyújtójának neve és kézbesítési címe (lakcímét (székhelyét), postai értesítési címe), </a:t>
            </a:r>
          </a:p>
          <a:p>
            <a:pPr marL="342900" lvl="0" indent="-342900" algn="just">
              <a:buFont typeface="+mj-lt"/>
              <a:buAutoNum type="alphaLcParenR"/>
              <a:tabLst>
                <a:tab pos="270510" algn="l"/>
              </a:tabLst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benyújtó minősége/tisztsége</a:t>
            </a:r>
          </a:p>
          <a:p>
            <a:pPr marL="342900" lvl="0" indent="-342900" algn="just">
              <a:buFont typeface="+mj-lt"/>
              <a:buAutoNum type="alphaLcParenR"/>
              <a:tabLst>
                <a:tab pos="270510" algn="l"/>
              </a:tabLst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jogszabálysértés megjelölése</a:t>
            </a:r>
          </a:p>
          <a:p>
            <a:pPr algn="just"/>
            <a:endParaRPr lang="hu-HU" sz="15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hu-HU" sz="1500" dirty="0"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választási bizottság elnökéhez kell benyújtani. </a:t>
            </a:r>
          </a:p>
          <a:p>
            <a:pPr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választási bizottság a választási eljárásban elkövetett jogsértés esetén</a:t>
            </a:r>
          </a:p>
          <a:p>
            <a:pPr marL="342900" lvl="0" indent="-342900" algn="just">
              <a:buFont typeface="+mj-lt"/>
              <a:buAutoNum type="alphaLcParenR"/>
              <a:tabLst>
                <a:tab pos="270510" algn="l"/>
              </a:tabLst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benyújtott panasz alapján, illetve</a:t>
            </a:r>
          </a:p>
          <a:p>
            <a:pPr marL="342900" lvl="0" indent="-342900" algn="just">
              <a:buFont typeface="+mj-lt"/>
              <a:buAutoNum type="alphaLcParenR"/>
              <a:tabLst>
                <a:tab pos="270510" algn="l"/>
              </a:tabLst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hivatalból </a:t>
            </a:r>
          </a:p>
          <a:p>
            <a:pPr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jár el. </a:t>
            </a:r>
          </a:p>
          <a:p>
            <a:pPr algn="just"/>
            <a:endParaRPr lang="hu-HU" sz="15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választási bizottság öt napon belül dönt és 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saját hatáskörben (panaszra indult eljárásban a panasz felterjesztése nélkül) határozatot hoz, megállapítja a törvénytelenséget és új eljárást rendel el, vagy ha a törvénysértés miatt intézkedést szükséges meghozni, az eljárást az intézkedés érdekében és idejére felfüggeszti, ha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540385" algn="l"/>
              </a:tabLst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panaszban foglaltakkal egyetért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540385" algn="l"/>
              </a:tabLst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hivatalból jár el és az eljárás során bizonyításra kerül a választási jogsértés,  </a:t>
            </a:r>
          </a:p>
          <a:p>
            <a:pPr marL="270510" algn="just">
              <a:tabLst>
                <a:tab pos="540385" algn="l"/>
              </a:tabLst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(a választási bizottság határozatával szemben jogorvoslatnak van helye) </a:t>
            </a:r>
          </a:p>
          <a:p>
            <a:pPr lvl="0"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b) a határozathozatal mellőzésével 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az álláspontjával együtt felterjeszti a panaszt az illetékes bírósághoz, ha panaszban foglaltakkal nem ért egyet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az eljárást megállapítás nélkül lezárja, ha a hivatalból indított eljárásában nem állapítja meg jogsértés elkövetését.  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169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98049A79-E3C7-4E95-88D7-633D7E0F0421}"/>
              </a:ext>
            </a:extLst>
          </p:cNvPr>
          <p:cNvSpPr txBox="1"/>
          <p:nvPr/>
        </p:nvSpPr>
        <p:spPr>
          <a:xfrm flipH="1">
            <a:off x="1833575" y="793467"/>
            <a:ext cx="963054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felterjesztett panaszt a bíróság soron kívül bírálja el és </a:t>
            </a:r>
          </a:p>
          <a:p>
            <a:pPr marL="742950" lvl="1" indent="-285750" algn="just">
              <a:buFontTx/>
              <a:buChar char="-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panaszt elutasítja, </a:t>
            </a:r>
          </a:p>
          <a:p>
            <a:pPr marL="742950" lvl="1" indent="-285750" algn="just">
              <a:buFontTx/>
              <a:buChar char="-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megalapozott panasznak helyt ad, a választási eljárást egészben, vagy amennyiben lehetséges, a jogsértéssel érintett részében érvénytelenné nyilvánítja és az érvénytelen részben új eljárásra kötelezi az illetékes választó testületet. Új eljárásra kötelezés esetén köteles a választás határidejét kitűzni. </a:t>
            </a:r>
          </a:p>
          <a:p>
            <a:pPr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Fegyelmi vétség alapjául szolgáló magatartás esetén:</a:t>
            </a:r>
          </a:p>
          <a:p>
            <a:pPr marL="285750" indent="-285750" algn="just">
              <a:buFontTx/>
              <a:buChar char="-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választási bizottság hivatalból bejelenti az illetékes egyházmegyei bíróságnál </a:t>
            </a:r>
          </a:p>
          <a:p>
            <a:pPr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választási bizottság a választási eljárás törvényességének őre.</a:t>
            </a:r>
          </a:p>
          <a:p>
            <a:pPr algn="just"/>
            <a:endParaRPr lang="hu-HU" sz="15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választási bizottság kizárólag a törvényben meghatározott esetekben és módon jogosult eljárni. </a:t>
            </a:r>
          </a:p>
          <a:p>
            <a:pPr algn="just"/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503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B94BD284-E911-44D3-AB3F-EF218C869E50}"/>
              </a:ext>
            </a:extLst>
          </p:cNvPr>
          <p:cNvSpPr txBox="1"/>
          <p:nvPr/>
        </p:nvSpPr>
        <p:spPr>
          <a:xfrm>
            <a:off x="1883391" y="914401"/>
            <a:ext cx="9621672" cy="4499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hu-HU" sz="1500" b="1" kern="0" dirty="0">
                <a:solidFill>
                  <a:srgbClr val="2E74B5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ÖTÖDIK RÉSZ: VEGYES ÉS ZÁRÓ RENDELKEZÉSEK</a:t>
            </a:r>
          </a:p>
          <a:p>
            <a:endParaRPr lang="hu-HU" sz="1500" b="1" kern="0" dirty="0">
              <a:solidFill>
                <a:srgbClr val="2E74B5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1500" b="1" kern="0" dirty="0">
              <a:solidFill>
                <a:srgbClr val="2E74B5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határnapok </a:t>
            </a:r>
            <a:r>
              <a:rPr lang="hu-HU" sz="1500" dirty="0">
                <a:ea typeface="Calibri" panose="020F0502020204030204" pitchFamily="34" charset="0"/>
                <a:cs typeface="Calibri" panose="020F0502020204030204" pitchFamily="34" charset="0"/>
              </a:rPr>
              <a:t>és határidők</a:t>
            </a:r>
          </a:p>
          <a:p>
            <a:pPr algn="just"/>
            <a:endParaRPr lang="hu-HU" sz="15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hu-HU" sz="1500" dirty="0">
                <a:ea typeface="Calibri" panose="020F0502020204030204" pitchFamily="34" charset="0"/>
                <a:cs typeface="Calibri" panose="020F0502020204030204" pitchFamily="34" charset="0"/>
              </a:rPr>
              <a:t>A határnapokat </a:t>
            </a: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naptári napokban kell érteni.</a:t>
            </a:r>
          </a:p>
          <a:p>
            <a:pPr algn="just"/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munkaszüneti napon lejáró határidő teljesíthető a munkaszüneti napot követő első munkanapon is. Nem alkalmazható ez a rendelkezés határnapok esetén, így azokban az esetekben, amikor az eljárási cselekményt vasárnap kell végrehajtani.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15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határidő számítására okot adó körülmény napja a határidőbe nem számít be. 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törvény 2023. január 1-én lép hatályba, és ettől az időponttól alkalmazandó. </a:t>
            </a:r>
          </a:p>
          <a:p>
            <a:pPr algn="just"/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Hatálybalépésével egyidejűleg hatályát veszti a korábbi választójogi törvény, valamint a </a:t>
            </a:r>
            <a:r>
              <a:rPr lang="hu-HU" sz="150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Lelkésztv</a:t>
            </a: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 ezen törvénybe átemelt része.</a:t>
            </a:r>
          </a:p>
          <a:p>
            <a:pPr algn="just"/>
            <a:endParaRPr lang="hu-HU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hu-H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484072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F9306956-89CD-4CD5-9F95-8B9D6EC1B8E6}"/>
              </a:ext>
            </a:extLst>
          </p:cNvPr>
          <p:cNvSpPr txBox="1"/>
          <p:nvPr/>
        </p:nvSpPr>
        <p:spPr>
          <a:xfrm flipH="1">
            <a:off x="3812501" y="2934268"/>
            <a:ext cx="74605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600" b="1" dirty="0"/>
              <a:t>egyhazivalasztas@reformatus.hu</a:t>
            </a:r>
          </a:p>
        </p:txBody>
      </p:sp>
    </p:spTree>
    <p:extLst>
      <p:ext uri="{BB962C8B-B14F-4D97-AF65-F5344CB8AC3E}">
        <p14:creationId xmlns:p14="http://schemas.microsoft.com/office/powerpoint/2010/main" val="3855154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A65B566C-A243-4C02-B9A1-781D763DD503}"/>
              </a:ext>
            </a:extLst>
          </p:cNvPr>
          <p:cNvSpPr txBox="1"/>
          <p:nvPr/>
        </p:nvSpPr>
        <p:spPr>
          <a:xfrm>
            <a:off x="2770496" y="2306472"/>
            <a:ext cx="75881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hu-HU" sz="2000" b="1" dirty="0"/>
          </a:p>
          <a:p>
            <a:pPr algn="ctr"/>
            <a:endParaRPr lang="hu-HU" sz="2000" b="1" dirty="0"/>
          </a:p>
          <a:p>
            <a:pPr algn="ctr"/>
            <a:r>
              <a:rPr lang="hu-HU" sz="2000" b="1" dirty="0"/>
              <a:t>Köszönöm a figyelmet!</a:t>
            </a:r>
          </a:p>
        </p:txBody>
      </p:sp>
    </p:spTree>
    <p:extLst>
      <p:ext uri="{BB962C8B-B14F-4D97-AF65-F5344CB8AC3E}">
        <p14:creationId xmlns:p14="http://schemas.microsoft.com/office/powerpoint/2010/main" val="3298703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2121428" y="824030"/>
            <a:ext cx="8386119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500" b="1" dirty="0">
                <a:solidFill>
                  <a:srgbClr val="0070C0"/>
                </a:solidFill>
              </a:rPr>
              <a:t>PRESBITERVÁLASZTÁS - INFORMÁCIÓK:</a:t>
            </a:r>
          </a:p>
          <a:p>
            <a:endParaRPr lang="hu-HU" sz="1500" dirty="0"/>
          </a:p>
          <a:p>
            <a:r>
              <a:rPr lang="hu-HU" sz="1500" dirty="0"/>
              <a:t>www.reformatus.hu – egyházi választás 2023</a:t>
            </a:r>
          </a:p>
          <a:p>
            <a:endParaRPr lang="hu-HU" sz="1500" dirty="0"/>
          </a:p>
          <a:p>
            <a:pPr marL="285750" indent="-285750">
              <a:buFontTx/>
              <a:buChar char="-"/>
            </a:pPr>
            <a:r>
              <a:rPr lang="hu-HU" sz="1500" dirty="0"/>
              <a:t>a választási törvény (2022. évi IV. törvény a Magyarországi Református Egyház választási szabályairól)</a:t>
            </a:r>
          </a:p>
          <a:p>
            <a:pPr marL="285750" lvl="0" indent="-285750">
              <a:buFontTx/>
              <a:buChar char="-"/>
            </a:pPr>
            <a:r>
              <a:rPr lang="hu-HU" sz="1500" dirty="0"/>
              <a:t>kézikönyv a választási törvényhez</a:t>
            </a:r>
          </a:p>
          <a:p>
            <a:pPr marL="285750" lvl="0" indent="-285750">
              <a:buFontTx/>
              <a:buChar char="-"/>
            </a:pPr>
            <a:r>
              <a:rPr lang="hu-HU" sz="1500" dirty="0"/>
              <a:t>iratminta-tár </a:t>
            </a:r>
          </a:p>
          <a:p>
            <a:pPr marL="285750" lvl="0" indent="-285750">
              <a:buFontTx/>
              <a:buChar char="-"/>
            </a:pPr>
            <a:r>
              <a:rPr lang="hu-HU" sz="1500" dirty="0"/>
              <a:t>gyakran ismételt kérdések</a:t>
            </a:r>
          </a:p>
          <a:p>
            <a:pPr marL="285750" lvl="0" indent="-285750">
              <a:buFontTx/>
              <a:buChar char="-"/>
            </a:pPr>
            <a:r>
              <a:rPr lang="hu-HU" sz="1500" dirty="0"/>
              <a:t>Kapcsolat (</a:t>
            </a:r>
            <a:r>
              <a:rPr lang="hu-HU" sz="1500" dirty="0">
                <a:hlinkClick r:id="rId2"/>
              </a:rPr>
              <a:t>egyhazivalasztas@reformatus.hu</a:t>
            </a:r>
            <a:r>
              <a:rPr lang="hu-HU" sz="1500" dirty="0"/>
              <a:t>)</a:t>
            </a:r>
          </a:p>
          <a:p>
            <a:pPr marL="285750" lvl="0" indent="-285750">
              <a:buFontTx/>
              <a:buChar char="-"/>
            </a:pPr>
            <a:r>
              <a:rPr lang="hu-HU" sz="1500" dirty="0"/>
              <a:t>Ajánlás (MRE Missziói Szolgálat – Presbiteri Szövetség)</a:t>
            </a:r>
          </a:p>
        </p:txBody>
      </p:sp>
    </p:spTree>
    <p:extLst>
      <p:ext uri="{BB962C8B-B14F-4D97-AF65-F5344CB8AC3E}">
        <p14:creationId xmlns:p14="http://schemas.microsoft.com/office/powerpoint/2010/main" val="340689173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2B59BCB3-0888-4824-90D3-AC37B423D07B}"/>
              </a:ext>
            </a:extLst>
          </p:cNvPr>
          <p:cNvSpPr txBox="1"/>
          <p:nvPr/>
        </p:nvSpPr>
        <p:spPr>
          <a:xfrm flipH="1">
            <a:off x="1954477" y="699247"/>
            <a:ext cx="8689491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15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IRÁNYADÓ JOGSZABÁLYOK:</a:t>
            </a:r>
          </a:p>
          <a:p>
            <a:pPr algn="just"/>
            <a:endParaRPr lang="hu-HU" sz="1500" b="1" dirty="0">
              <a:solidFill>
                <a:srgbClr val="0070C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hu-HU" sz="15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Alkotmánytörvény</a:t>
            </a: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(2022. évi I. törvény a Magyarországi Református Egyház Alkotmánytörvényéről)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jogszabályi hierarchiában a legmagasabb szinten áll, semmilyen más egyházi jogszabály, így az egyházi választási törvény sem lehet azzal ellentétes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választási törvény speciális eljárási szabályaihoz képest rögzíti annak háttérszabályait (egyháztag, vagy a presbiter fogalma)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hu-HU" sz="15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választási törvény </a:t>
            </a: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(2022. évi IV. törvény a Magyarországi Református Egyház választási szabályairól</a:t>
            </a:r>
          </a:p>
          <a:p>
            <a:pPr marL="742950" lvl="1" indent="-285750" algn="just">
              <a:buFontTx/>
              <a:buChar char="-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5 részből, releváns:</a:t>
            </a:r>
          </a:p>
          <a:p>
            <a:pPr marL="1200150" lvl="2" indent="-285750" algn="just">
              <a:buFontTx/>
              <a:buChar char="-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hu-HU" sz="1500" dirty="0">
                <a:ea typeface="Calibri" panose="020F0502020204030204" pitchFamily="34" charset="0"/>
                <a:cs typeface="Times New Roman" panose="02020603050405020304" pitchFamily="18" charset="0"/>
              </a:rPr>
              <a:t>lső rész: </a:t>
            </a: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az általános szabályok</a:t>
            </a:r>
          </a:p>
          <a:p>
            <a:pPr marL="1200150" lvl="2" indent="-285750" algn="just">
              <a:buFontTx/>
              <a:buChar char="-"/>
            </a:pPr>
            <a:r>
              <a:rPr lang="hu-HU" sz="1500" dirty="0">
                <a:ea typeface="Calibri" panose="020F0502020204030204" pitchFamily="34" charset="0"/>
                <a:cs typeface="Calibri" panose="020F0502020204030204" pitchFamily="34" charset="0"/>
              </a:rPr>
              <a:t>Második rész II. fejezet </a:t>
            </a: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az egyházközség nem lelkész tisztségviselőinek választásáról</a:t>
            </a:r>
          </a:p>
          <a:p>
            <a:pPr marL="1200150" lvl="2" indent="-285750" algn="just">
              <a:buFontTx/>
              <a:buChar char="-"/>
            </a:pPr>
            <a:r>
              <a:rPr lang="hu-HU" sz="1500" dirty="0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egyedik rész a jogorvoslatokról</a:t>
            </a:r>
          </a:p>
          <a:p>
            <a:pPr marL="1200150" lvl="2" indent="-285750" algn="just">
              <a:buFontTx/>
              <a:buChar char="-"/>
            </a:pPr>
            <a:r>
              <a:rPr lang="hu-HU" sz="1500" dirty="0">
                <a:ea typeface="Calibri" panose="020F0502020204030204" pitchFamily="34" charset="0"/>
                <a:cs typeface="Calibri" panose="020F0502020204030204" pitchFamily="34" charset="0"/>
              </a:rPr>
              <a:t>Ötödik rész: Záró rendelkezések</a:t>
            </a:r>
            <a:endParaRPr lang="hu-HU" sz="1500" b="1" kern="0" dirty="0">
              <a:solidFill>
                <a:srgbClr val="2E74B5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306733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C2D342BF-C0F3-4B10-8017-43FA6044A499}"/>
              </a:ext>
            </a:extLst>
          </p:cNvPr>
          <p:cNvSpPr txBox="1"/>
          <p:nvPr/>
        </p:nvSpPr>
        <p:spPr>
          <a:xfrm flipH="1">
            <a:off x="1951148" y="603259"/>
            <a:ext cx="10240852" cy="561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hu-HU" sz="18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2022. ÉVI IV. TÖRVÉNY A MAGYARORSZÁGI REFORMÁTUS EGYHÁZ VÁLASZTÁSI SZABÁLYAIRÓL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hu-HU" sz="1800" b="1" kern="0" dirty="0">
                <a:solidFill>
                  <a:srgbClr val="2E74B5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ELSŐ RÉSZ: ÁLTALÁNOS SZABÁLYOK</a:t>
            </a:r>
          </a:p>
          <a:p>
            <a:pPr marL="400050" indent="-400050">
              <a:spcBef>
                <a:spcPts val="1200"/>
              </a:spcBef>
              <a:spcAft>
                <a:spcPts val="600"/>
              </a:spcAft>
              <a:buAutoNum type="romanUcPeriod"/>
            </a:pPr>
            <a:r>
              <a:rPr lang="hu-HU" sz="1500" b="1" kern="0" dirty="0">
                <a:solidFill>
                  <a:srgbClr val="2E74B5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VÁLASZTÓI NÉVJEGYZÉK</a:t>
            </a:r>
          </a:p>
          <a:p>
            <a:pPr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Az egyházközség választásra jogosult tagjainak nyilvántartása. (az egyházközség illetékességi területéhez tartozó, teljes jogú, nyilvántartásban szereplő egyháztagok</a:t>
            </a:r>
            <a:r>
              <a:rPr lang="hu-HU" sz="1500" dirty="0"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just"/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névjegyzékkel kapcsolatos feladatok megosztása: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u-HU" sz="15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az elnökség </a:t>
            </a:r>
            <a:endParaRPr lang="hu-HU" sz="15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vezeti,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javítja 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a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áradékolja (egyházközségi záradék)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felterjeszti (egyházmegyei záradék)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u-HU" sz="15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 presbitérium </a:t>
            </a:r>
            <a:endParaRPr lang="hu-HU" sz="15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felülvizsgálja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megismerhetővé teszi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elbírálja a panaszt 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határozattal jóváhagyja.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Érvényesség: a következő évi, ugyanezen szabályok szerint összeállított névjegyzék egyházmegyei elnökségi záradékolásáig, de legfeljebb a következő év február utolsó napjáig. 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400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6DEADC93-3F82-483B-9F55-47E521774865}"/>
              </a:ext>
            </a:extLst>
          </p:cNvPr>
          <p:cNvSpPr txBox="1"/>
          <p:nvPr/>
        </p:nvSpPr>
        <p:spPr>
          <a:xfrm flipH="1">
            <a:off x="2081804" y="704545"/>
            <a:ext cx="8312973" cy="4969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hu-HU" b="1" kern="0" dirty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II. A választás általános szabályai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hu-HU" sz="15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Főszabály: titkos</a:t>
            </a:r>
            <a:r>
              <a:rPr lang="hu-HU" sz="15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, kivéve, ahol a törvény eltérést enged.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hu-HU" sz="15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hu-HU" sz="15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Szavazati arány: </a:t>
            </a: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50 % + 1 </a:t>
            </a:r>
            <a:endParaRPr lang="hu-HU" sz="15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07000"/>
              </a:lnSpc>
            </a:pPr>
            <a:r>
              <a:rPr lang="hu-HU" sz="1500" dirty="0">
                <a:ea typeface="Calibri" panose="020F0502020204030204" pitchFamily="34" charset="0"/>
                <a:cs typeface="Calibri" panose="020F0502020204030204" pitchFamily="34" charset="0"/>
              </a:rPr>
              <a:t>Eredménytelenség esetén megismételt szavazás: </a:t>
            </a:r>
          </a:p>
          <a:p>
            <a:pPr lvl="1" algn="just">
              <a:lnSpc>
                <a:spcPct val="107000"/>
              </a:lnSpc>
            </a:pPr>
            <a:r>
              <a:rPr lang="hu-HU" sz="1500" dirty="0"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két legtöbb szavazatot részvételével</a:t>
            </a:r>
          </a:p>
          <a:p>
            <a:pPr marL="742950" lvl="1" indent="-285750" algn="just">
              <a:lnSpc>
                <a:spcPct val="107000"/>
              </a:lnSpc>
              <a:buFontTx/>
              <a:buChar char="-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szavazategyenlőség esetén az </a:t>
            </a:r>
            <a:r>
              <a:rPr lang="hu-HU" sz="1500" dirty="0">
                <a:ea typeface="Calibri" panose="020F0502020204030204" pitchFamily="34" charset="0"/>
                <a:cs typeface="Calibri" panose="020F0502020204030204" pitchFamily="34" charset="0"/>
              </a:rPr>
              <a:t>azzal érintettek részvételével</a:t>
            </a:r>
          </a:p>
          <a:p>
            <a:pPr algn="just">
              <a:lnSpc>
                <a:spcPct val="107000"/>
              </a:lnSpc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megismételt választás: </a:t>
            </a:r>
          </a:p>
          <a:p>
            <a:pPr algn="just">
              <a:lnSpc>
                <a:spcPct val="107000"/>
              </a:lnSpc>
            </a:pPr>
            <a:r>
              <a:rPr lang="hu-HU" sz="1500" dirty="0"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relatív többség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hu-HU" sz="15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- szavazategyenlőség esetén sorshúzás</a:t>
            </a:r>
            <a:endParaRPr lang="hu-HU" sz="15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hu-HU" sz="1500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Uram, ki belelátsz mindenkinek a szívébe, mutasd meg, e kettő közül kire esik választásod, </a:t>
            </a:r>
            <a:r>
              <a:rPr lang="hu-HU" sz="1500" i="1" baseline="30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25</a:t>
            </a:r>
            <a:r>
              <a:rPr lang="hu-HU" sz="1500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hogy átvegye az apostoli szolgálatban azt a helyet, amelyet Júdás hűtlenül elhagyott, hogy az őt megillető helyre jusson.” </a:t>
            </a:r>
            <a:r>
              <a:rPr lang="hu-HU" sz="1500" i="1" baseline="30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26</a:t>
            </a:r>
            <a:r>
              <a:rPr lang="hu-HU" sz="1500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Ezután sorsot vetettek. A sors Mátyásra esett, így a tizenegy apostolhoz sorolták.” (ApCsel 1,26)</a:t>
            </a:r>
            <a:endParaRPr lang="hu-HU" sz="150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Beépített jogi biztosítékok a választás tisztaságának megőrzése érdekében.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hu-HU" sz="1800" b="1" kern="0" dirty="0">
              <a:solidFill>
                <a:srgbClr val="2E74B5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615501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2582421A-1F2D-4F8C-BF98-F8C94443928E}"/>
              </a:ext>
            </a:extLst>
          </p:cNvPr>
          <p:cNvSpPr txBox="1"/>
          <p:nvPr/>
        </p:nvSpPr>
        <p:spPr>
          <a:xfrm>
            <a:off x="1978443" y="703238"/>
            <a:ext cx="9512972" cy="6324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600"/>
              </a:spcAft>
            </a:pPr>
            <a:r>
              <a:rPr lang="hu-HU" sz="1800" b="1" kern="0" dirty="0">
                <a:solidFill>
                  <a:srgbClr val="2E74B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MÁSODIK RÉSZ: EGYHÁZKÖZSÉGI VÁLASZTÁSOK</a:t>
            </a: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</a:pPr>
            <a:r>
              <a:rPr lang="hu-HU" sz="1800" b="1" cap="all" spc="75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II. fejezet: Az egyházközség nem lelkész tisztségviselőinek választása</a:t>
            </a:r>
            <a:endParaRPr lang="hu-HU" sz="1800" b="1" cap="all" spc="75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Az egyházközség nem lelkészi tisztségviselői közül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- az egyházközségi közgyűlés hatásköre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- a főgondnok, 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- a presbiter és 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- a pótpresbiter 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- a presbitérium hatásköre.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hu-HU" sz="15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 megbízott főgondnok és </a:t>
            </a: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hu-HU" sz="1500" dirty="0">
                <a:ea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hu-HU" sz="15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gondnok választása</a:t>
            </a:r>
            <a:endParaRPr lang="hu-HU" sz="15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1500" kern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1500" b="1" u="sng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Röviden a főgondnok és gondnok választásáról: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1500" b="1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Az Alkotmánytörvény alapján 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u-HU" sz="15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főgondnok</a:t>
            </a:r>
            <a:endParaRPr lang="hu-HU" sz="15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egy fő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kötelező választani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legalább 3 évi presbiteri szolgálattal rendelkező presbiterek közül; 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közgyűlés választja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u-HU" sz="15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gondnok: </a:t>
            </a:r>
            <a:endParaRPr lang="hu-HU" sz="15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egy vagy több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nem kötelező választani (2024-től kötelező!)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3 évi presbiteri szolgálattal rendelkező presbiterek közül; 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presbitérium választja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600"/>
              </a:spcAft>
            </a:pPr>
            <a:endParaRPr lang="hu-HU" sz="1400" kern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036753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A415CD4F-18AE-4784-981A-7F8D9498D58B}"/>
              </a:ext>
            </a:extLst>
          </p:cNvPr>
          <p:cNvSpPr txBox="1"/>
          <p:nvPr/>
        </p:nvSpPr>
        <p:spPr>
          <a:xfrm flipH="1">
            <a:off x="1897039" y="982639"/>
            <a:ext cx="9744502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1500" b="1" u="sng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Presbiter és pótpresbiter választásáról: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presbiter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az egyházközségi választók névjegyzékébe felvett egyháztag</a:t>
            </a:r>
          </a:p>
          <a:p>
            <a:pPr marL="171450" indent="-171450" algn="just">
              <a:buFontTx/>
              <a:buChar char="-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aki legalább három éve teljes jogú egyháztag és 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legalább egy éve a választó egyházközséghez tartozik </a:t>
            </a:r>
          </a:p>
          <a:p>
            <a:pPr marL="171450" indent="-171450" algn="just">
              <a:buFontTx/>
              <a:buChar char="-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kötelező választani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száma: min. 4 fő </a:t>
            </a:r>
            <a:r>
              <a:rPr lang="hu-HU" sz="15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hu-HU" sz="1500" b="1" u="sng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2024. január 1-jétől min. 6)</a:t>
            </a:r>
            <a:r>
              <a:rPr lang="hu-HU" sz="15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választandó presbiterek létszámát a presbitérium határozata alapján az egyházmegyei közgyűlés hagyja jóvá legkésőbb a választás évének június 30. napjáig. 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Pótpresbiter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az egyházközségi választók névjegyzékébe felvett egyháztag</a:t>
            </a:r>
            <a:endParaRPr lang="hu-HU" sz="15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aki legalább három éve teljes jogú egyháztag és 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legalább egy éve a választó egyházközséghez tartozik</a:t>
            </a:r>
            <a:endParaRPr lang="hu-HU" sz="15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hu-HU" sz="15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száma nem lehet több a választott presbiterek számának egynegyedénél</a:t>
            </a:r>
          </a:p>
          <a:p>
            <a:pPr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presbiteri tisztség megszűnik (a megbízatási idő lejártával, a választói névjegyzékből való törléssel, elhalálozással, lemondással vagy jogerős határozattal történt elmozdítással).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1500" b="1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presbitériumnak hivatalból tagjai az egyházközség önálló gyülekezeti lelkészei, hiányukban a helyettes lelkész. 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800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59818F97-FAF5-476A-9B05-DD3457BE64C5}"/>
              </a:ext>
            </a:extLst>
          </p:cNvPr>
          <p:cNvSpPr txBox="1"/>
          <p:nvPr/>
        </p:nvSpPr>
        <p:spPr>
          <a:xfrm>
            <a:off x="1842447" y="727202"/>
            <a:ext cx="9266830" cy="5029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hu-HU" sz="1000" b="1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hu-HU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hu-HU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AZ ELJÁRÁS MENETE:</a:t>
            </a:r>
            <a:endParaRPr lang="hu-HU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+mj-lt"/>
              <a:buAutoNum type="alphaUcPeriod"/>
            </a:pPr>
            <a:r>
              <a:rPr lang="hu-HU" sz="15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Előkészítés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+mj-lt"/>
              <a:buAutoNum type="alphaUcPeriod"/>
            </a:pPr>
            <a:r>
              <a:rPr lang="hu-HU" sz="1500" b="1" dirty="0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Jelölés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+mj-lt"/>
              <a:buAutoNum type="alphaUcPeriod"/>
            </a:pPr>
            <a:r>
              <a:rPr lang="hu-HU" sz="15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Választás</a:t>
            </a:r>
            <a:endParaRPr lang="hu-HU" sz="1500" b="1" dirty="0">
              <a:solidFill>
                <a:srgbClr val="0070C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600"/>
              </a:spcAft>
            </a:pPr>
            <a:endParaRPr lang="hu-HU" sz="1500" b="1" dirty="0">
              <a:solidFill>
                <a:srgbClr val="0070C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buAutoNum type="alphaUcPeriod"/>
            </a:pPr>
            <a:r>
              <a:rPr lang="hu-HU" sz="1500" b="1" dirty="0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Előkészítés</a:t>
            </a:r>
          </a:p>
          <a:p>
            <a:pPr lvl="0" algn="just"/>
            <a:endParaRPr lang="hu-HU" sz="1500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választás kitűzése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egyházközségi választási bizottság választása 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tagok száma: 3-7 (a választói névjegyzékben szereplő egyháztagok közül; hivatalból tagja az egyházközség önálló jogállású, vagy helyettes lelkésze)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elnökét a tagok maguk közül választják, egyszerű többséggel, nyílt szavazással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megbízatása 6 évre szól 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feladata: jelölési (választási) és szavazatszámlálói feladatokat látja el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titoktartás terheli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Bef>
                <a:spcPts val="200"/>
              </a:spcBef>
              <a:buFont typeface="Courier New" panose="02070309020205020404" pitchFamily="49" charset="0"/>
              <a:buChar char="o"/>
            </a:pPr>
            <a:r>
              <a:rPr lang="hu-HU" sz="15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Összeférhetetlenség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Bemutatás és fogadalomtétel (a megválasztást követő vasárnapon)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hu-HU" sz="15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Jegyzőkönyv felterjesztése (8 napon belül)</a:t>
            </a:r>
            <a:endParaRPr lang="hu-H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554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E71E2760-43A5-494A-977B-507CDAA53CD2}"/>
              </a:ext>
            </a:extLst>
          </p:cNvPr>
          <p:cNvSpPr txBox="1"/>
          <p:nvPr/>
        </p:nvSpPr>
        <p:spPr>
          <a:xfrm flipH="1">
            <a:off x="2038293" y="736788"/>
            <a:ext cx="9698782" cy="5455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" algn="just"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</a:pPr>
            <a:r>
              <a:rPr lang="hu-HU" sz="14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hu-HU" sz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200"/>
              </a:spcBef>
            </a:pPr>
            <a:r>
              <a:rPr lang="hu-HU" sz="1400" b="1" dirty="0">
                <a:solidFill>
                  <a:srgbClr val="2E74B5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B. Jelölés </a:t>
            </a:r>
          </a:p>
          <a:p>
            <a:pPr lvl="0">
              <a:spcBef>
                <a:spcPts val="200"/>
              </a:spcBef>
            </a:pPr>
            <a:endParaRPr lang="hu-HU" sz="1400" b="1" dirty="0">
              <a:solidFill>
                <a:srgbClr val="2E74B5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1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 jelölés </a:t>
            </a:r>
            <a:endParaRPr lang="hu-HU" sz="1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u-HU" sz="14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Jelölő: az egyházközséghez tartozó teljes jogú egyháztag 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u-HU" sz="14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Jelölt: </a:t>
            </a:r>
          </a:p>
          <a:p>
            <a:pPr marL="800100" lvl="1" indent="-342900" algn="just">
              <a:buFont typeface="Times New Roman" panose="02020603050405020304" pitchFamily="18" charset="0"/>
              <a:buChar char="-"/>
            </a:pPr>
            <a:r>
              <a:rPr lang="hu-HU" sz="1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egyházközségi tisztségre egyháztag csak abban az egyházközségben választható, amely választói névjegyzékében szerepel</a:t>
            </a:r>
          </a:p>
          <a:p>
            <a:pPr marL="800100" lvl="1" indent="-342900" algn="just">
              <a:buFont typeface="Times New Roman" panose="02020603050405020304" pitchFamily="18" charset="0"/>
              <a:buChar char="-"/>
            </a:pPr>
            <a:r>
              <a:rPr lang="hu-HU" sz="1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Saját magát nem jelölheti</a:t>
            </a:r>
          </a:p>
          <a:p>
            <a:pPr marL="800100" lvl="1" indent="-342900" algn="just">
              <a:buFont typeface="Times New Roman" panose="02020603050405020304" pitchFamily="18" charset="0"/>
              <a:buChar char="-"/>
            </a:pPr>
            <a:r>
              <a:rPr lang="hu-HU" sz="1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Választási bizottsági tag jelölést nem fogadhat el</a:t>
            </a:r>
            <a:endParaRPr lang="hu-HU" sz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u-HU" sz="14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címzettje a választási bizottság</a:t>
            </a:r>
            <a:endParaRPr lang="hu-HU" sz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u-HU" sz="14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formája: írásban vagy szóban </a:t>
            </a:r>
            <a:endParaRPr lang="hu-HU" sz="1400" dirty="0">
              <a:latin typeface="+mj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algn="just"/>
            <a:endParaRPr lang="hu-HU" sz="1400" dirty="0">
              <a:effectLst/>
              <a:latin typeface="+mj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algn="just"/>
            <a:r>
              <a:rPr lang="hu-HU" sz="1400" dirty="0"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Jelölés elfogadása: írásban</a:t>
            </a:r>
            <a:endParaRPr lang="hu-HU" sz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/>
            <a:r>
              <a:rPr lang="hu-HU" sz="1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hu-HU" sz="1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1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Jelölőlista: </a:t>
            </a:r>
            <a:r>
              <a:rPr lang="hu-HU" sz="14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a választást megelőző legalább 20. napig kell összeállítani és továbbítani a presbitériumnak</a:t>
            </a:r>
            <a:endParaRPr lang="hu-HU" sz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1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hu-HU" sz="1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1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Szavazólap:</a:t>
            </a:r>
            <a:endParaRPr lang="hu-HU" sz="1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u-HU" sz="14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presbitérium állítja össze a jelölőlista alapján </a:t>
            </a:r>
            <a:endParaRPr lang="hu-HU" sz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u-HU" sz="14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új jelöltet nem tehet hozzá a listához, </a:t>
            </a:r>
            <a:endParaRPr lang="hu-HU" sz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u-HU" sz="14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a szavazólapra azok kerülnek fel, akiket a presbitérium összes tagjának legalább 1/3-a támogat</a:t>
            </a:r>
            <a:endParaRPr lang="hu-HU" sz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hu-HU" sz="14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a szavazólapra felkerült jelöltek névsorát a választást megelőző vasárnapon a gyülekezettel közölni kell</a:t>
            </a:r>
            <a:endParaRPr lang="hu-HU" sz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" algn="just">
              <a:spcBef>
                <a:spcPts val="500"/>
              </a:spcBef>
            </a:pPr>
            <a:r>
              <a:rPr lang="hu-HU" sz="14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hu-HU" sz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Bef>
                <a:spcPts val="200"/>
              </a:spcBef>
              <a:spcAft>
                <a:spcPts val="600"/>
              </a:spcAft>
            </a:pPr>
            <a:r>
              <a:rPr lang="hu-HU" sz="1000" b="1" dirty="0">
                <a:solidFill>
                  <a:srgbClr val="1F4D7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hu-HU" sz="1200" b="1" dirty="0">
              <a:solidFill>
                <a:srgbClr val="1F4D78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226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zálak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TM04033925[[fn=Cseppecske]]</Template>
  <TotalTime>194</TotalTime>
  <Words>1743</Words>
  <Application>Microsoft Office PowerPoint</Application>
  <PresentationFormat>Szélesvásznú</PresentationFormat>
  <Paragraphs>282</Paragraphs>
  <Slides>18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9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Courier New</vt:lpstr>
      <vt:lpstr>Symbol</vt:lpstr>
      <vt:lpstr>Times New Roman</vt:lpstr>
      <vt:lpstr>Wingdings</vt:lpstr>
      <vt:lpstr>Wingdings 3</vt:lpstr>
      <vt:lpstr>Szálak</vt:lpstr>
      <vt:lpstr>A presbiterválasztás törvényes rendje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Dr. Szólláth Ügyvédi Iroda</dc:creator>
  <cp:lastModifiedBy>Ügyvédi Iroda Dr. Szólláth</cp:lastModifiedBy>
  <cp:revision>11</cp:revision>
  <dcterms:created xsi:type="dcterms:W3CDTF">2023-03-03T14:58:40Z</dcterms:created>
  <dcterms:modified xsi:type="dcterms:W3CDTF">2023-03-04T00:07:28Z</dcterms:modified>
</cp:coreProperties>
</file>