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4" r:id="rId3"/>
    <p:sldId id="257" r:id="rId4"/>
    <p:sldId id="258" r:id="rId5"/>
    <p:sldId id="279" r:id="rId6"/>
    <p:sldId id="259" r:id="rId7"/>
    <p:sldId id="280" r:id="rId8"/>
    <p:sldId id="260" r:id="rId9"/>
    <p:sldId id="262" r:id="rId10"/>
    <p:sldId id="282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107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895C1-31C3-450C-8B8F-AFFAFF745869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A055E-5099-4311-8CD9-135F15E1018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5E9921-DD79-4C14-B7AE-BD58F13EDECF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99EFB2-909E-4393-B7FD-610E389FE9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agylala@enternet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tikvarium.hu/szerzo/imrecze-zoltanne-22463" TargetMode="External"/><Relationship Id="rId2" Type="http://schemas.openxmlformats.org/officeDocument/2006/relationships/hyperlink" Target="https://www.antikvarium.hu/szerzo/dr-urban-janos-1462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www.antikvarium.hu/szerzo/dr-reiman-istvan-2666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458200" cy="4143404"/>
          </a:xfrm>
        </p:spPr>
        <p:txBody>
          <a:bodyPr>
            <a:normAutofit/>
          </a:bodyPr>
          <a:lstStyle/>
          <a:p>
            <a:r>
              <a:rPr lang="hu-HU" b="1" dirty="0" smtClean="0"/>
              <a:t>A BIBLIAI INTEGRÁCIÓ A TERMÉSZETTUDOMÁNYOS OKTATÁSBAN </a:t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református tartalmak közvetlen és követett (szemléletformáló) megjelenése a matematika órákon. 	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8596" y="4914896"/>
            <a:ext cx="8458200" cy="1943104"/>
          </a:xfrm>
        </p:spPr>
        <p:txBody>
          <a:bodyPr/>
          <a:lstStyle/>
          <a:p>
            <a:pPr algn="r"/>
            <a:endParaRPr lang="hu-HU" dirty="0" smtClean="0"/>
          </a:p>
          <a:p>
            <a:pPr algn="r"/>
            <a:r>
              <a:rPr lang="hu-HU" dirty="0" smtClean="0"/>
              <a:t>2018. november 17. Miskolc</a:t>
            </a:r>
          </a:p>
          <a:p>
            <a:pPr algn="r"/>
            <a:r>
              <a:rPr lang="hu-HU" dirty="0" smtClean="0"/>
              <a:t>Nagy Lajos</a:t>
            </a:r>
          </a:p>
          <a:p>
            <a:pPr algn="r"/>
            <a:r>
              <a:rPr lang="hu-HU" dirty="0" smtClean="0"/>
              <a:t>SZTA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143512"/>
            <a:ext cx="1500198" cy="142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Mindent krisztussal végezni</a:t>
            </a:r>
            <a:br>
              <a:rPr lang="hu-HU" dirty="0" smtClean="0"/>
            </a:br>
            <a:r>
              <a:rPr lang="hu-HU" dirty="0" smtClean="0"/>
              <a:t>(fekete </a:t>
            </a:r>
            <a:r>
              <a:rPr lang="hu-HU" dirty="0" err="1" smtClean="0"/>
              <a:t>károly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 algn="ctr">
              <a:buNone/>
            </a:pPr>
            <a:r>
              <a:rPr lang="hu-HU" dirty="0" smtClean="0"/>
              <a:t>Köszönöm a figyelmet!</a:t>
            </a:r>
          </a:p>
          <a:p>
            <a:pPr algn="ctr">
              <a:buNone/>
            </a:pPr>
            <a:r>
              <a:rPr lang="hu-HU" dirty="0" smtClean="0"/>
              <a:t>Nagy Lajos RPI SZTA</a:t>
            </a:r>
          </a:p>
          <a:p>
            <a:pPr algn="ctr">
              <a:buNone/>
            </a:pPr>
            <a:r>
              <a:rPr lang="hu-HU" dirty="0" err="1" smtClean="0">
                <a:hlinkClick r:id="rId2"/>
              </a:rPr>
              <a:t>nagylala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enternet.hu</a:t>
            </a:r>
            <a:endParaRPr lang="hu-HU" dirty="0" smtClean="0"/>
          </a:p>
          <a:p>
            <a:pPr algn="ctr">
              <a:buNone/>
            </a:pPr>
            <a:r>
              <a:rPr lang="hu-HU" dirty="0" smtClean="0"/>
              <a:t>30/4795886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86800" cy="157163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Mitől református a tartalom (matematika órán)?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2357430"/>
            <a:ext cx="8686800" cy="3722695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Bibliai információkat tartalmaz.</a:t>
            </a:r>
          </a:p>
          <a:p>
            <a:pPr>
              <a:buNone/>
            </a:pPr>
            <a:r>
              <a:rPr lang="hu-HU" dirty="0" smtClean="0"/>
              <a:t>Egyéb egyházi élettel kapcsolatos tartalmak jelennek meg a feladatokban.</a:t>
            </a:r>
          </a:p>
          <a:p>
            <a:pPr>
              <a:buNone/>
            </a:pPr>
            <a:r>
              <a:rPr lang="hu-HU" dirty="0" smtClean="0"/>
              <a:t>A feladatoktól függetlenül vannak ilyen tartalmú (állandó, rendszeres) elemei az óráknak.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857388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Feladatgyűjtemény átdolgozása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50059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sz="2400" dirty="0" smtClean="0">
                <a:hlinkClick r:id="rId2"/>
              </a:rPr>
              <a:t>Dr. Urbán János</a:t>
            </a:r>
            <a:r>
              <a:rPr lang="hu-HU" sz="2400" dirty="0" smtClean="0"/>
              <a:t>, </a:t>
            </a:r>
          </a:p>
          <a:p>
            <a:pPr algn="ctr">
              <a:buNone/>
            </a:pPr>
            <a:r>
              <a:rPr lang="hu-HU" sz="2400" dirty="0" err="1" smtClean="0">
                <a:hlinkClick r:id="rId3"/>
              </a:rPr>
              <a:t>Imrecze</a:t>
            </a:r>
            <a:r>
              <a:rPr lang="hu-HU" sz="2400" dirty="0" smtClean="0">
                <a:hlinkClick r:id="rId3"/>
              </a:rPr>
              <a:t> Zoltánné</a:t>
            </a:r>
            <a:r>
              <a:rPr lang="hu-HU" sz="2400" dirty="0" smtClean="0"/>
              <a:t>, </a:t>
            </a:r>
          </a:p>
          <a:p>
            <a:pPr algn="ctr">
              <a:buNone/>
            </a:pPr>
            <a:r>
              <a:rPr lang="hu-HU" sz="2400" dirty="0" smtClean="0">
                <a:hlinkClick r:id="rId4"/>
              </a:rPr>
              <a:t>Dr. </a:t>
            </a:r>
            <a:r>
              <a:rPr lang="hu-HU" sz="2400" dirty="0" err="1" smtClean="0">
                <a:hlinkClick r:id="rId4"/>
              </a:rPr>
              <a:t>Reiman</a:t>
            </a:r>
            <a:r>
              <a:rPr lang="hu-HU" sz="2400" dirty="0" smtClean="0">
                <a:hlinkClick r:id="rId4"/>
              </a:rPr>
              <a:t> István</a:t>
            </a:r>
            <a:endParaRPr lang="hu-HU" sz="2400" dirty="0" smtClean="0"/>
          </a:p>
          <a:p>
            <a:pPr algn="ctr">
              <a:buNone/>
            </a:pPr>
            <a:r>
              <a:rPr lang="hu-HU" b="1" dirty="0" smtClean="0"/>
              <a:t>Fejtörő feladatok felsősöknek   </a:t>
            </a:r>
          </a:p>
          <a:p>
            <a:pPr algn="ctr">
              <a:buNone/>
            </a:pPr>
            <a:r>
              <a:rPr lang="hu-HU" b="1" dirty="0" smtClean="0"/>
              <a:t>1986-1999</a:t>
            </a:r>
          </a:p>
          <a:p>
            <a:pPr>
              <a:buNone/>
            </a:pPr>
            <a:r>
              <a:rPr lang="hu-HU" b="1" dirty="0" smtClean="0"/>
              <a:t>Szerkesztő, szerző – munkafüzet, feladatgyűjtemény</a:t>
            </a:r>
          </a:p>
          <a:p>
            <a:pPr>
              <a:buNone/>
            </a:pPr>
            <a:r>
              <a:rPr lang="hu-HU" b="1" dirty="0" smtClean="0"/>
              <a:t>Mentor – kreativitás alacsony</a:t>
            </a:r>
          </a:p>
          <a:p>
            <a:pPr>
              <a:buNone/>
            </a:pPr>
            <a:r>
              <a:rPr lang="hu-HU" b="1" dirty="0" smtClean="0"/>
              <a:t>Képző – kreativitás </a:t>
            </a:r>
            <a:r>
              <a:rPr lang="hu-HU" b="1" dirty="0" smtClean="0"/>
              <a:t>magas (1848; Vizsoly)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Tananyagfejlesztő </a:t>
            </a:r>
            <a:endParaRPr lang="hu-HU" dirty="0"/>
          </a:p>
        </p:txBody>
      </p:sp>
      <p:pic>
        <p:nvPicPr>
          <p:cNvPr id="2050" name="Picture 2" descr="C:\Users\Nagy\Desktop\Documents\Lajos\RPI szaktanácsadás\REFTAN\Miskolc 2018. nov 16-17\dr-urban-janos-imrecze-zoltanne-fejtoro-feladatok-felsosoknek-2901310-eredet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67725">
            <a:off x="7169806" y="1423556"/>
            <a:ext cx="1660950" cy="2212972"/>
          </a:xfrm>
          <a:prstGeom prst="rect">
            <a:avLst/>
          </a:prstGeom>
          <a:noFill/>
        </p:spPr>
      </p:pic>
      <p:pic>
        <p:nvPicPr>
          <p:cNvPr id="2051" name="Picture 3" descr="C:\Users\Nagy\Desktop\Documents\Lajos\RPI szaktanácsadás\REFTAN\Miskolc 2018. nov 16-17\Fejtörő_feladatok_felsősökne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97734">
            <a:off x="526402" y="1390427"/>
            <a:ext cx="1582654" cy="2412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Tananyag kidolgozása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214422"/>
            <a:ext cx="7500990" cy="521497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b="1" dirty="0" smtClean="0"/>
              <a:t>Legyen jó</a:t>
            </a:r>
          </a:p>
          <a:p>
            <a:pPr algn="just">
              <a:buFontTx/>
              <a:buChar char="-"/>
            </a:pPr>
            <a:r>
              <a:rPr lang="hu-HU" b="1" dirty="0" smtClean="0"/>
              <a:t>Adjon új ismeretet.</a:t>
            </a:r>
          </a:p>
          <a:p>
            <a:pPr algn="just">
              <a:buFontTx/>
              <a:buChar char="-"/>
            </a:pPr>
            <a:r>
              <a:rPr lang="hu-HU" b="1" dirty="0" smtClean="0"/>
              <a:t>Átszője a református szellem(</a:t>
            </a:r>
            <a:r>
              <a:rPr lang="hu-HU" b="1" dirty="0" err="1" smtClean="0"/>
              <a:t>iség</a:t>
            </a:r>
            <a:r>
              <a:rPr lang="hu-HU" b="1" dirty="0" smtClean="0"/>
              <a:t>)</a:t>
            </a:r>
          </a:p>
          <a:p>
            <a:pPr algn="just">
              <a:buFontTx/>
              <a:buChar char="-"/>
            </a:pPr>
            <a:r>
              <a:rPr lang="hu-HU" b="1" dirty="0" smtClean="0"/>
              <a:t>Személyesen érdekelje a tanulót.</a:t>
            </a:r>
          </a:p>
          <a:p>
            <a:pPr algn="just">
              <a:buFontTx/>
              <a:buChar char="-"/>
            </a:pPr>
            <a:r>
              <a:rPr lang="hu-HU" b="1" dirty="0" smtClean="0"/>
              <a:t>Köthesse a saját ismerősihez, életének elemeihez</a:t>
            </a:r>
            <a:r>
              <a:rPr lang="hu-HU" b="1" dirty="0" smtClean="0"/>
              <a:t>.</a:t>
            </a:r>
          </a:p>
          <a:p>
            <a:pPr algn="just">
              <a:buFontTx/>
              <a:buChar char="-"/>
            </a:pPr>
            <a:r>
              <a:rPr lang="hu-HU" b="1" dirty="0" smtClean="0"/>
              <a:t>Készítse az egyházközségi tagságra.</a:t>
            </a:r>
            <a:endParaRPr lang="hu-HU" b="1" dirty="0" smtClean="0"/>
          </a:p>
          <a:p>
            <a:pPr algn="just">
              <a:buFontTx/>
              <a:buChar char="-"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875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Örök klasszikus: szöveg(részlet) a szentírásból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b="1" dirty="0" smtClean="0"/>
              <a:t>1Móz 5- </a:t>
            </a:r>
            <a:r>
              <a:rPr lang="hu-HU" b="1" dirty="0" smtClean="0"/>
              <a:t>Nemzetségtábla</a:t>
            </a:r>
          </a:p>
          <a:p>
            <a:pPr algn="just">
              <a:buNone/>
            </a:pPr>
            <a:r>
              <a:rPr lang="hu-HU" b="1" dirty="0" err="1" smtClean="0"/>
              <a:t>Reftantár</a:t>
            </a:r>
            <a:r>
              <a:rPr lang="hu-HU" b="1" dirty="0" smtClean="0"/>
              <a:t> feladat</a:t>
            </a:r>
            <a:endParaRPr lang="hu-HU" b="1" dirty="0" smtClean="0"/>
          </a:p>
          <a:p>
            <a:pPr algn="just">
              <a:buNone/>
            </a:pPr>
            <a:r>
              <a:rPr lang="hu-HU" b="1" dirty="0" smtClean="0"/>
              <a:t>De lehet: </a:t>
            </a:r>
            <a:endParaRPr lang="hu-HU" b="1" dirty="0" smtClean="0"/>
          </a:p>
          <a:p>
            <a:pPr algn="just">
              <a:buNone/>
            </a:pPr>
            <a:r>
              <a:rPr lang="hu-HU" b="1" dirty="0" smtClean="0"/>
              <a:t>1Móz 6-7</a:t>
            </a:r>
          </a:p>
          <a:p>
            <a:pPr algn="just">
              <a:buNone/>
            </a:pPr>
            <a:r>
              <a:rPr lang="hu-HU" b="1" dirty="0" smtClean="0"/>
              <a:t>1Kir 18- Illés, szemben a 400 </a:t>
            </a:r>
            <a:r>
              <a:rPr lang="hu-HU" b="1" dirty="0" err="1" smtClean="0"/>
              <a:t>Asera</a:t>
            </a:r>
            <a:r>
              <a:rPr lang="hu-HU" b="1" dirty="0" smtClean="0"/>
              <a:t> és 450 </a:t>
            </a:r>
            <a:r>
              <a:rPr lang="hu-HU" b="1" dirty="0" err="1" smtClean="0"/>
              <a:t>Baal</a:t>
            </a:r>
            <a:r>
              <a:rPr lang="hu-HU" b="1" dirty="0" smtClean="0"/>
              <a:t> </a:t>
            </a:r>
            <a:r>
              <a:rPr lang="hu-HU" b="1" dirty="0" smtClean="0"/>
              <a:t>prófétával</a:t>
            </a:r>
          </a:p>
          <a:p>
            <a:pPr>
              <a:buNone/>
            </a:pPr>
            <a:r>
              <a:rPr lang="hu-HU" b="1" dirty="0" smtClean="0"/>
              <a:t>Bír 7- Gedeon serege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algn="just">
              <a:buNone/>
            </a:pPr>
            <a:endParaRPr lang="hu-HU" dirty="0" smtClean="0"/>
          </a:p>
          <a:p>
            <a:pPr algn="just">
              <a:buNone/>
            </a:pPr>
            <a:endParaRPr lang="hu-HU" dirty="0" smtClean="0"/>
          </a:p>
          <a:p>
            <a:pPr algn="just">
              <a:buFontTx/>
              <a:buChar char="-"/>
            </a:pP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Egyéb református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51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STATISZTIKA</a:t>
            </a:r>
          </a:p>
          <a:p>
            <a:pPr>
              <a:buNone/>
            </a:pPr>
            <a:r>
              <a:rPr lang="hu-HU" b="1" dirty="0" smtClean="0"/>
              <a:t>Kik vagyunk, hol vagyunk, hányan vagyunk?</a:t>
            </a:r>
          </a:p>
          <a:p>
            <a:pPr>
              <a:buNone/>
            </a:pPr>
            <a:r>
              <a:rPr lang="hu-HU" b="1" dirty="0" smtClean="0"/>
              <a:t>Létszámadatok fejlődése, iskolák számának alakulása</a:t>
            </a:r>
          </a:p>
          <a:p>
            <a:pPr>
              <a:buNone/>
            </a:pPr>
            <a:r>
              <a:rPr lang="hu-HU" b="1" dirty="0" err="1" smtClean="0"/>
              <a:t>Reftantár</a:t>
            </a:r>
            <a:r>
              <a:rPr lang="hu-HU" b="1" dirty="0" smtClean="0"/>
              <a:t> óratervek (Udvari Zsolt, Nagy Lajos)</a:t>
            </a: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Mindennapi problémák az egyházközségben és saját életünkben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Ülésrend</a:t>
            </a:r>
          </a:p>
          <a:p>
            <a:pPr>
              <a:buNone/>
            </a:pPr>
            <a:r>
              <a:rPr lang="hu-HU" dirty="0" smtClean="0"/>
              <a:t>Perselypénz</a:t>
            </a:r>
          </a:p>
          <a:p>
            <a:pPr>
              <a:buNone/>
            </a:pPr>
            <a:r>
              <a:rPr lang="hu-HU" dirty="0" smtClean="0"/>
              <a:t>Mozgó és állandó ünnepek</a:t>
            </a:r>
          </a:p>
          <a:p>
            <a:pPr>
              <a:buNone/>
            </a:pPr>
            <a:r>
              <a:rPr lang="hu-HU" dirty="0" err="1" smtClean="0"/>
              <a:t>Szumma</a:t>
            </a:r>
            <a:r>
              <a:rPr lang="hu-HU" dirty="0" smtClean="0"/>
              <a:t>: amivel találkozhat a tanuló, vagy az általa ismert egyházközség-tag, lelkész.</a:t>
            </a:r>
          </a:p>
          <a:p>
            <a:pPr>
              <a:buNone/>
            </a:pPr>
            <a:r>
              <a:rPr lang="hu-HU" dirty="0" err="1" smtClean="0"/>
              <a:t>Reftantár</a:t>
            </a:r>
            <a:r>
              <a:rPr lang="hu-HU" dirty="0" smtClean="0"/>
              <a:t> feladatok és óraterv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/>
          <a:p>
            <a:pPr algn="r"/>
            <a:fld id="{7FA09377-2CAA-41AC-B41B-8B56B7B34023}" type="datetime10">
              <a:rPr lang="hu-HU" smtClean="0"/>
              <a:pPr algn="r"/>
              <a:t>22:57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Mire készítjük a gyerekeket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554162"/>
            <a:ext cx="9001156" cy="4525963"/>
          </a:xfrm>
        </p:spPr>
        <p:txBody>
          <a:bodyPr/>
          <a:lstStyle/>
          <a:p>
            <a:pPr algn="ctr">
              <a:buNone/>
            </a:pPr>
            <a:r>
              <a:rPr lang="hu-HU" sz="4000" b="1" dirty="0" smtClean="0"/>
              <a:t>Tudás megszerzésére</a:t>
            </a:r>
          </a:p>
          <a:p>
            <a:pPr algn="ctr">
              <a:buNone/>
            </a:pPr>
            <a:r>
              <a:rPr lang="hu-HU" sz="4000" b="1" dirty="0" smtClean="0"/>
              <a:t>Tudás alkalmazására</a:t>
            </a:r>
          </a:p>
          <a:p>
            <a:pPr algn="ctr">
              <a:buNone/>
            </a:pPr>
            <a:r>
              <a:rPr lang="hu-HU" sz="4000" b="1" dirty="0" smtClean="0"/>
              <a:t>Aktív egyházközségi életre</a:t>
            </a:r>
          </a:p>
          <a:p>
            <a:pPr algn="ctr">
              <a:buNone/>
            </a:pPr>
            <a:endParaRPr lang="hu-HU" sz="4000" dirty="0" smtClean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/>
          <a:p>
            <a:pPr algn="r"/>
            <a:fld id="{7FA09377-2CAA-41AC-B41B-8B56B7B34023}" type="datetime10">
              <a:rPr lang="hu-HU" smtClean="0"/>
              <a:pPr algn="r"/>
              <a:t>22:57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1197916"/>
          </a:xfrm>
        </p:spPr>
        <p:txBody>
          <a:bodyPr/>
          <a:lstStyle/>
          <a:p>
            <a:pPr algn="ctr"/>
            <a:r>
              <a:rPr lang="hu-HU" dirty="0" smtClean="0"/>
              <a:t>Mi kell ehhez részünkről?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36524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Saját tudás</a:t>
            </a:r>
          </a:p>
          <a:p>
            <a:pPr>
              <a:buNone/>
            </a:pPr>
            <a:r>
              <a:rPr lang="hu-HU" dirty="0" smtClean="0"/>
              <a:t>Kreativitás</a:t>
            </a:r>
          </a:p>
          <a:p>
            <a:pPr>
              <a:buNone/>
            </a:pPr>
            <a:r>
              <a:rPr lang="hu-HU" dirty="0" smtClean="0"/>
              <a:t>Aktív egyházközségi élet</a:t>
            </a:r>
          </a:p>
          <a:p>
            <a:pPr>
              <a:buNone/>
            </a:pPr>
            <a:r>
              <a:rPr lang="hu-HU" dirty="0" smtClean="0"/>
              <a:t>Példaadás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FA09377-2CAA-41AC-B41B-8B56B7B34023}" type="datetime10">
              <a:rPr lang="hu-HU" smtClean="0"/>
              <a:pPr algn="r"/>
              <a:t>22:57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255</Words>
  <Application>Microsoft Office PowerPoint</Application>
  <PresentationFormat>Diavetítés a képernyőre (4:3 oldalarány)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Túra</vt:lpstr>
      <vt:lpstr>A BIBLIAI INTEGRÁCIÓ A TERMÉSZETTUDOMÁNYOS OKTATÁSBAN   református tartalmak közvetlen és követett (szemléletformáló) megjelenése a matematika órákon.  </vt:lpstr>
      <vt:lpstr>Mitől református a tartalom (matematika órán)?</vt:lpstr>
      <vt:lpstr>Feladatgyűjtemény átdolgozása</vt:lpstr>
      <vt:lpstr>Tananyag kidolgozása</vt:lpstr>
      <vt:lpstr>Örök klasszikus: szöveg(részlet) a szentírásból</vt:lpstr>
      <vt:lpstr>Egyéb református adatok</vt:lpstr>
      <vt:lpstr>Mindennapi problémák az egyházközségben és saját életünkben</vt:lpstr>
      <vt:lpstr>Mire készítjük a gyerekeket?</vt:lpstr>
      <vt:lpstr>Mi kell ehhez részünkről?</vt:lpstr>
      <vt:lpstr>Mindent krisztussal végezni (fekete károly)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Nagy</dc:creator>
  <cp:lastModifiedBy>Aranyuser</cp:lastModifiedBy>
  <cp:revision>404</cp:revision>
  <dcterms:created xsi:type="dcterms:W3CDTF">2016-03-08T23:43:13Z</dcterms:created>
  <dcterms:modified xsi:type="dcterms:W3CDTF">2018-11-16T21:59:04Z</dcterms:modified>
</cp:coreProperties>
</file>