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57" r:id="rId5"/>
    <p:sldId id="281" r:id="rId6"/>
    <p:sldId id="283" r:id="rId7"/>
    <p:sldId id="284" r:id="rId8"/>
    <p:sldId id="285" r:id="rId9"/>
    <p:sldId id="286" r:id="rId10"/>
    <p:sldId id="258" r:id="rId11"/>
    <p:sldId id="256" r:id="rId12"/>
    <p:sldId id="287" r:id="rId13"/>
    <p:sldId id="288" r:id="rId14"/>
    <p:sldId id="259" r:id="rId15"/>
    <p:sldId id="260" r:id="rId16"/>
    <p:sldId id="261" r:id="rId17"/>
    <p:sldId id="289" r:id="rId18"/>
    <p:sldId id="29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90" r:id="rId29"/>
    <p:sldId id="292" r:id="rId30"/>
    <p:sldId id="293" r:id="rId31"/>
    <p:sldId id="294" r:id="rId32"/>
    <p:sldId id="296" r:id="rId33"/>
    <p:sldId id="297" r:id="rId34"/>
    <p:sldId id="298" r:id="rId35"/>
    <p:sldId id="299" r:id="rId36"/>
    <p:sldId id="295" r:id="rId37"/>
    <p:sldId id="271" r:id="rId38"/>
    <p:sldId id="275" r:id="rId39"/>
    <p:sldId id="276" r:id="rId40"/>
    <p:sldId id="274" r:id="rId41"/>
    <p:sldId id="303" r:id="rId42"/>
    <p:sldId id="301" r:id="rId43"/>
    <p:sldId id="302" r:id="rId44"/>
    <p:sldId id="300" r:id="rId45"/>
    <p:sldId id="277" r:id="rId4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95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88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4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73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59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22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84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639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64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76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4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C496-8C8F-4ABC-BF16-4D4411F4C70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C339-F2D8-4D95-9E42-61F10AFA3A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97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NmRcnGPsD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vt1wmtjt18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dnqs4k7518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Karácsony felé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2018. november 17.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Miskolc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Erdődiné Sándor Katalin- Szalay Mária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>
            <a:grpSpLocks noChangeAspect="1"/>
          </p:cNvGrpSpPr>
          <p:nvPr/>
        </p:nvGrpSpPr>
        <p:grpSpPr>
          <a:xfrm>
            <a:off x="1358420" y="1072930"/>
            <a:ext cx="9754892" cy="4061450"/>
            <a:chOff x="313276" y="0"/>
            <a:chExt cx="7184805" cy="2991394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2"/>
            <a:srcRect t="87379" r="1660" b="194"/>
            <a:stretch/>
          </p:blipFill>
          <p:spPr>
            <a:xfrm>
              <a:off x="313277" y="2155371"/>
              <a:ext cx="7184804" cy="836023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2"/>
            <a:srcRect r="1660" b="67961"/>
            <a:stretch/>
          </p:blipFill>
          <p:spPr>
            <a:xfrm>
              <a:off x="313276" y="0"/>
              <a:ext cx="7184804" cy="2155371"/>
            </a:xfrm>
            <a:prstGeom prst="rect">
              <a:avLst/>
            </a:prstGeom>
          </p:spPr>
        </p:pic>
      </p:grpSp>
      <p:sp>
        <p:nvSpPr>
          <p:cNvPr id="8" name="Téglalap 7"/>
          <p:cNvSpPr/>
          <p:nvPr/>
        </p:nvSpPr>
        <p:spPr>
          <a:xfrm>
            <a:off x="0" y="5281717"/>
            <a:ext cx="536883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dirty="0" smtClean="0"/>
              <a:t>2. Maga a nagy Isten jött a földre,</a:t>
            </a:r>
          </a:p>
          <a:p>
            <a:r>
              <a:rPr lang="hu-HU" sz="2400" dirty="0" smtClean="0"/>
              <a:t>Hogy a bűn hatalmát eltörölje,</a:t>
            </a:r>
          </a:p>
          <a:p>
            <a:r>
              <a:rPr lang="hu-HU" sz="2400" dirty="0" smtClean="0"/>
              <a:t>Megvan a győzelem, megvan a győzelem mindörökre.</a:t>
            </a:r>
          </a:p>
        </p:txBody>
      </p:sp>
      <p:sp>
        <p:nvSpPr>
          <p:cNvPr id="9" name="Téglalap 8"/>
          <p:cNvSpPr/>
          <p:nvPr/>
        </p:nvSpPr>
        <p:spPr>
          <a:xfrm>
            <a:off x="6209211" y="5281717"/>
            <a:ext cx="598278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dirty="0" smtClean="0"/>
              <a:t>3. Nem idegen többé már az ember,</a:t>
            </a:r>
          </a:p>
          <a:p>
            <a:r>
              <a:rPr lang="hu-HU" sz="2400" dirty="0" smtClean="0"/>
              <a:t>Átölelte Isten kegyelemmel:</a:t>
            </a:r>
          </a:p>
          <a:p>
            <a:r>
              <a:rPr lang="hu-HU" sz="2400" dirty="0" smtClean="0"/>
              <a:t>Mindnyájan jöjjetek, mindnyájan jöjjetek nagy örömmel!</a:t>
            </a:r>
            <a:endParaRPr lang="hu-HU" sz="2400" dirty="0"/>
          </a:p>
        </p:txBody>
      </p:sp>
      <p:sp>
        <p:nvSpPr>
          <p:cNvPr id="10" name="Téglalap 9"/>
          <p:cNvSpPr/>
          <p:nvPr/>
        </p:nvSpPr>
        <p:spPr>
          <a:xfrm>
            <a:off x="2112719" y="4756632"/>
            <a:ext cx="824629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  Bölcsek és pásztorok, bölcsek és pásztorok őt imádják.</a:t>
            </a:r>
            <a:endParaRPr lang="hu-HU" sz="2400" dirty="0"/>
          </a:p>
        </p:txBody>
      </p:sp>
      <p:sp>
        <p:nvSpPr>
          <p:cNvPr id="11" name="Téglalap 10"/>
          <p:cNvSpPr/>
          <p:nvPr/>
        </p:nvSpPr>
        <p:spPr>
          <a:xfrm>
            <a:off x="2336801" y="3084388"/>
            <a:ext cx="849677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   Betlehemi  csillag     csodafényt </a:t>
            </a:r>
            <a:r>
              <a:rPr lang="hu-HU" sz="2400" b="0" i="0" dirty="0" err="1" smtClean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ád</a:t>
            </a:r>
            <a:r>
              <a:rPr lang="hu-HU" sz="2400" b="0" i="0" dirty="0" smtClean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    </a:t>
            </a:r>
            <a:r>
              <a:rPr lang="hu-HU" sz="2400" b="0" i="0" dirty="0" smtClean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Hirdeti  az ég, föld                                         nagy Királyát, </a:t>
            </a: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169816" y="47798"/>
            <a:ext cx="1207878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Zenehallgatás és éneklés a témanaphoz kapcsolódóan: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„Betlehemi csillag csodafényt </a:t>
            </a: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ád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939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b="1" dirty="0" smtClean="0"/>
              <a:t>Betlehemes</a:t>
            </a:r>
            <a:endParaRPr lang="hu-HU" sz="8800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0" b="1" dirty="0" smtClean="0">
                <a:solidFill>
                  <a:schemeClr val="tx1"/>
                </a:solidFill>
              </a:rPr>
              <a:t>II. szakasz ~ 45 perc</a:t>
            </a:r>
            <a:endParaRPr lang="hu-HU" sz="60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0" y="1825626"/>
            <a:ext cx="12192000" cy="2607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 smtClean="0"/>
              <a:t>Célja</a:t>
            </a:r>
            <a:r>
              <a:rPr lang="hu-HU" sz="4000" b="1" dirty="0"/>
              <a:t>:</a:t>
            </a:r>
            <a:r>
              <a:rPr lang="hu-HU" sz="4000" dirty="0"/>
              <a:t> Az összedolgozás képességének fejlesztése, a tanulás tanítása, a „betlehemezés” szokásának megismerése; hagyományőrzés</a:t>
            </a:r>
          </a:p>
        </p:txBody>
      </p:sp>
    </p:spTree>
    <p:extLst>
      <p:ext uri="{BB962C8B-B14F-4D97-AF65-F5344CB8AC3E}">
        <p14:creationId xmlns:p14="http://schemas.microsoft.com/office/powerpoint/2010/main" val="22844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0" y="444297"/>
            <a:ext cx="12192000" cy="2298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/>
              <a:t>1. Ráhangolódás : </a:t>
            </a:r>
          </a:p>
          <a:p>
            <a:pPr marL="0" indent="0">
              <a:buNone/>
            </a:pPr>
            <a:r>
              <a:rPr lang="hu-HU" sz="4000" dirty="0"/>
              <a:t>a.) kisfilm megnézése a </a:t>
            </a:r>
            <a:r>
              <a:rPr lang="hu-HU" sz="4000" dirty="0" smtClean="0"/>
              <a:t>betlehemezésről (5p30mp)</a:t>
            </a:r>
          </a:p>
          <a:p>
            <a:pPr marL="0" indent="0">
              <a:buNone/>
            </a:pPr>
            <a:r>
              <a:rPr lang="hu-HU" sz="4000" dirty="0"/>
              <a:t>b.) Totó a látott kisfilmmel kapcsolatosan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4214789"/>
            <a:ext cx="1219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3600" dirty="0">
                <a:hlinkClick r:id="rId2"/>
              </a:rPr>
              <a:t>https://</a:t>
            </a:r>
            <a:r>
              <a:rPr lang="hu-HU" sz="3600" dirty="0" smtClean="0">
                <a:hlinkClick r:id="rId2"/>
              </a:rPr>
              <a:t>www.youtube.com/watch?v=9NmRcnGPsDE</a:t>
            </a:r>
            <a:endParaRPr lang="hu-HU" sz="3600" dirty="0" smtClean="0"/>
          </a:p>
          <a:p>
            <a:endParaRPr lang="hu-HU" sz="36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0838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03089"/>
              </p:ext>
            </p:extLst>
          </p:nvPr>
        </p:nvGraphicFramePr>
        <p:xfrm>
          <a:off x="-1" y="159657"/>
          <a:ext cx="12192001" cy="6516913"/>
        </p:xfrm>
        <a:graphic>
          <a:graphicData uri="http://schemas.openxmlformats.org/drawingml/2006/table">
            <a:tbl>
              <a:tblPr firstRow="1" firstCol="1" bandRow="1"/>
              <a:tblGrid>
                <a:gridCol w="4063612">
                  <a:extLst>
                    <a:ext uri="{9D8B030D-6E8A-4147-A177-3AD203B41FA5}">
                      <a16:colId xmlns:a16="http://schemas.microsoft.com/office/drawing/2014/main" val="3455302685"/>
                    </a:ext>
                  </a:extLst>
                </a:gridCol>
                <a:gridCol w="4063612">
                  <a:extLst>
                    <a:ext uri="{9D8B030D-6E8A-4147-A177-3AD203B41FA5}">
                      <a16:colId xmlns:a16="http://schemas.microsoft.com/office/drawing/2014/main" val="566362510"/>
                    </a:ext>
                  </a:extLst>
                </a:gridCol>
                <a:gridCol w="4064777">
                  <a:extLst>
                    <a:ext uri="{9D8B030D-6E8A-4147-A177-3AD203B41FA5}">
                      <a16:colId xmlns:a16="http://schemas.microsoft.com/office/drawing/2014/main" val="3381291827"/>
                    </a:ext>
                  </a:extLst>
                </a:gridCol>
              </a:tblGrid>
              <a:tr h="55012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Hányan léptek be először a helyiségbe?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368269"/>
                  </a:ext>
                </a:extLst>
              </a:tr>
              <a:tr h="550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hatan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négyen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ketten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01770"/>
                  </a:ext>
                </a:extLst>
              </a:tr>
              <a:tr h="55012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Mit énekelt a többi szereplő, amikor beléptek a házba?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2808"/>
                  </a:ext>
                </a:extLst>
              </a:tr>
              <a:tr h="888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csak furulyáznak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nem énekeltek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Mennyből az angyalt éneklik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03662"/>
                  </a:ext>
                </a:extLst>
              </a:tr>
              <a:tr h="55012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Kik léptek be utoljára?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07980"/>
                  </a:ext>
                </a:extLst>
              </a:tr>
              <a:tr h="888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R) </a:t>
                      </a: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egyszerre léptek be a juhászok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öreg juhász a bojtárral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angyalok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24875"/>
                  </a:ext>
                </a:extLst>
              </a:tr>
              <a:tr h="55012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Hogy hívták a bojtárt?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715359"/>
                  </a:ext>
                </a:extLst>
              </a:tr>
              <a:tr h="550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Jánosnak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Pistának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Balázsnak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73703"/>
                  </a:ext>
                </a:extLst>
              </a:tr>
              <a:tr h="55012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Mit vittek a pásztorok a kis Jézusnak?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537107"/>
                  </a:ext>
                </a:extLst>
              </a:tr>
              <a:tr h="888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bárányka, furulya, sajt, bakancs, kenyér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bárányka, furulya, sajt, csizma, kalács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É) </a:t>
                      </a: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bárányka, furulya, sajt, csizma, kenyér</a:t>
                      </a:r>
                      <a:r>
                        <a:rPr lang="hu-H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30055"/>
                  </a:ext>
                </a:extLst>
              </a:tr>
            </a:tbl>
          </a:graphicData>
        </a:graphic>
      </p:graphicFrame>
      <p:sp>
        <p:nvSpPr>
          <p:cNvPr id="5" name="Ellipszis 4"/>
          <p:cNvSpPr/>
          <p:nvPr/>
        </p:nvSpPr>
        <p:spPr>
          <a:xfrm>
            <a:off x="8128000" y="624114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991429" y="1959428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005944" y="3418113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0" y="4717143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8098973" y="5718629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40511"/>
              </p:ext>
            </p:extLst>
          </p:nvPr>
        </p:nvGraphicFramePr>
        <p:xfrm>
          <a:off x="0" y="101599"/>
          <a:ext cx="12192000" cy="6531430"/>
        </p:xfrm>
        <a:graphic>
          <a:graphicData uri="http://schemas.openxmlformats.org/drawingml/2006/table">
            <a:tbl>
              <a:tblPr firstRow="1" firstCol="1" bandRow="1"/>
              <a:tblGrid>
                <a:gridCol w="4063611">
                  <a:extLst>
                    <a:ext uri="{9D8B030D-6E8A-4147-A177-3AD203B41FA5}">
                      <a16:colId xmlns:a16="http://schemas.microsoft.com/office/drawing/2014/main" val="2401981300"/>
                    </a:ext>
                  </a:extLst>
                </a:gridCol>
                <a:gridCol w="4063611">
                  <a:extLst>
                    <a:ext uri="{9D8B030D-6E8A-4147-A177-3AD203B41FA5}">
                      <a16:colId xmlns:a16="http://schemas.microsoft.com/office/drawing/2014/main" val="2037932745"/>
                    </a:ext>
                  </a:extLst>
                </a:gridCol>
                <a:gridCol w="4064778">
                  <a:extLst>
                    <a:ext uri="{9D8B030D-6E8A-4147-A177-3AD203B41FA5}">
                      <a16:colId xmlns:a16="http://schemas.microsoft.com/office/drawing/2014/main" val="2170467463"/>
                    </a:ext>
                  </a:extLst>
                </a:gridCol>
              </a:tblGrid>
              <a:tr h="631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Mi volt az asztalon?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9464"/>
                  </a:ext>
                </a:extLst>
              </a:tr>
              <a:tr h="625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egy kosár gyümölcs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sonka és tojás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egy tál sütemény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86709"/>
                  </a:ext>
                </a:extLst>
              </a:tr>
              <a:tr h="631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Mit adtak a háziak a betlehemezőknek?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80755"/>
                  </a:ext>
                </a:extLst>
              </a:tr>
              <a:tr h="610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körtét és almát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pénzt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kolbászt, szalonnát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12135"/>
                  </a:ext>
                </a:extLst>
              </a:tr>
              <a:tr h="73582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Melyik karácsonyi dallal indultak tovább a pásztorok?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18222"/>
                  </a:ext>
                </a:extLst>
              </a:tr>
              <a:tr h="772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Pásztorok, pásztorok örvendeznek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Z) </a:t>
                      </a: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Mennyből az angyal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Pásztorok keljünk fel!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34592"/>
                  </a:ext>
                </a:extLst>
              </a:tr>
              <a:tr h="631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Hányan voltak összesen a betlehemezők?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91228"/>
                  </a:ext>
                </a:extLst>
              </a:tr>
              <a:tr h="63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hatan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hárman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nyolcan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37839"/>
                  </a:ext>
                </a:extLst>
              </a:tr>
              <a:tr h="631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Hányan voltak összesen a háziak?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35582"/>
                  </a:ext>
                </a:extLst>
              </a:tr>
              <a:tr h="63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négyen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M) </a:t>
                      </a:r>
                      <a:r>
                        <a:rPr lang="hu-H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hatan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Z) </a:t>
                      </a: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ketten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042552"/>
                  </a:ext>
                </a:extLst>
              </a:tr>
            </a:tbl>
          </a:graphicData>
        </a:graphic>
      </p:graphicFrame>
      <p:sp>
        <p:nvSpPr>
          <p:cNvPr id="8" name="Ellipszis 7"/>
          <p:cNvSpPr/>
          <p:nvPr/>
        </p:nvSpPr>
        <p:spPr>
          <a:xfrm>
            <a:off x="-101600" y="3222172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-101600" y="2002972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-101600" y="754743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8040915" y="4760686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4034972" y="6037943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7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49394" y="2293257"/>
            <a:ext cx="27501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4400" dirty="0" smtClean="0"/>
              <a:t>Megfejtés: </a:t>
            </a:r>
            <a:endParaRPr lang="hu-HU" sz="4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99570" y="2293258"/>
            <a:ext cx="286988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4400" dirty="0" smtClean="0"/>
              <a:t>misztérium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6903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0" y="191378"/>
            <a:ext cx="12192000" cy="6501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 smtClean="0"/>
              <a:t>2.a.) Szövegfeldolgozás</a:t>
            </a:r>
            <a:endParaRPr lang="hu-HU" sz="4000" b="1" dirty="0"/>
          </a:p>
          <a:p>
            <a:pPr marL="0" indent="0">
              <a:buNone/>
            </a:pPr>
            <a:r>
              <a:rPr lang="hu-HU" sz="4000" b="1" dirty="0"/>
              <a:t>Célja : </a:t>
            </a:r>
            <a:r>
              <a:rPr lang="hu-HU" sz="4000" dirty="0"/>
              <a:t>A betlehemezés népszokásának megismerése, hagyományok felelevenítése, tisztelete, </a:t>
            </a:r>
            <a:r>
              <a:rPr lang="hu-HU" sz="4000" dirty="0" smtClean="0"/>
              <a:t>hagyományőrzés</a:t>
            </a:r>
          </a:p>
          <a:p>
            <a:pPr marL="0" indent="0">
              <a:buNone/>
            </a:pPr>
            <a:r>
              <a:rPr lang="hu-HU" sz="4000" dirty="0" smtClean="0"/>
              <a:t>Munkaforma: kooperatív (4 fős csoportokban)</a:t>
            </a:r>
          </a:p>
          <a:p>
            <a:pPr marL="0" indent="0">
              <a:buNone/>
            </a:pPr>
            <a:r>
              <a:rPr lang="hu-HU" sz="4000" b="1" dirty="0"/>
              <a:t>Felelősök lehetnek:</a:t>
            </a:r>
          </a:p>
          <a:p>
            <a:r>
              <a:rPr lang="hu-HU" sz="4000" dirty="0"/>
              <a:t>-szóvivő</a:t>
            </a:r>
          </a:p>
          <a:p>
            <a:r>
              <a:rPr lang="hu-HU" sz="4000" dirty="0"/>
              <a:t>-feladatmester</a:t>
            </a:r>
          </a:p>
          <a:p>
            <a:r>
              <a:rPr lang="hu-HU" sz="4000" dirty="0"/>
              <a:t>-írnok</a:t>
            </a:r>
          </a:p>
          <a:p>
            <a:r>
              <a:rPr lang="hu-HU" sz="4000" dirty="0"/>
              <a:t>-csendfelelős</a:t>
            </a:r>
            <a:endParaRPr lang="hu-HU" sz="4000" dirty="0" smtClean="0"/>
          </a:p>
          <a:p>
            <a:pPr marL="0" indent="0">
              <a:buNone/>
            </a:pP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8214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0" y="191378"/>
            <a:ext cx="12192000" cy="2785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/>
              <a:t>2.b.) Ellenőrzés</a:t>
            </a:r>
          </a:p>
          <a:p>
            <a:pPr marL="0" indent="0">
              <a:buNone/>
            </a:pPr>
            <a:r>
              <a:rPr lang="hu-HU" sz="4000" b="1" dirty="0"/>
              <a:t>Célja: </a:t>
            </a:r>
            <a:r>
              <a:rPr lang="hu-HU" sz="4000" dirty="0"/>
              <a:t>a csoportok munkájának ellenőrzése; az egymástól való tanulás </a:t>
            </a:r>
            <a:r>
              <a:rPr lang="hu-HU" sz="4000" dirty="0" smtClean="0"/>
              <a:t>megvalósulása</a:t>
            </a:r>
          </a:p>
          <a:p>
            <a:pPr>
              <a:buFontTx/>
              <a:buChar char="-"/>
            </a:pPr>
            <a:r>
              <a:rPr lang="hu-HU" sz="4000" dirty="0" smtClean="0"/>
              <a:t>a </a:t>
            </a:r>
            <a:r>
              <a:rPr lang="hu-HU" sz="4000" dirty="0"/>
              <a:t>szóvivők bemutatják a csoport </a:t>
            </a:r>
            <a:r>
              <a:rPr lang="hu-HU" sz="4000" dirty="0" smtClean="0"/>
              <a:t>munkáját</a:t>
            </a:r>
          </a:p>
        </p:txBody>
      </p:sp>
    </p:spTree>
    <p:extLst>
      <p:ext uri="{BB962C8B-B14F-4D97-AF65-F5344CB8AC3E}">
        <p14:creationId xmlns:p14="http://schemas.microsoft.com/office/powerpoint/2010/main" val="67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01600" y="373098"/>
            <a:ext cx="12293600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Betlehemezés</a:t>
            </a:r>
            <a:endParaRPr lang="hu-H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betlehemezés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karácsonyi ünnepkör egyik legnépszerűbb misztériumjátéka. Ez a több szereplős, dramatikus játék a  karácsonyi szokások legrégebbike: a 11. századtól kezdve van róla adat,  akkoriban  templomokban adták elő.</a:t>
            </a:r>
            <a:endParaRPr lang="hu-H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A   betlehemezés  elmaradhatatlan része a kifordított bundát viselő betlehemi pásztorok párbeszédes, énekes-táncos játéka.  Ez általában a bekéredzkedéssel kezdődik és az adománykéréssel fejeződik be.</a:t>
            </a:r>
            <a:endParaRPr lang="hu-H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  betlehemes szövegekben a szálláskeresés, a pásztorjáték, az angyaljelenet, a háromkirályok látogatása szerepelnek. Ez utóbbi mutatja be a napkeleti bölcsek látogatását az újszülött Jézusnál.  </a:t>
            </a:r>
            <a:endParaRPr lang="hu-H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betlehemezés fő kelléke a jászol vagy templom alakú betlehem, amelyben a Szent Család látható, valamint angyalok, állatfigurák. Nagysága változó, előfordul egy méter magas vagy ennél nagyobb betlehem is.</a:t>
            </a:r>
            <a:endParaRPr lang="hu-H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hu-H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(forrás: http://netfolk.blog.hu/2012/12/25/betlehemezes_220</a:t>
            </a:r>
            <a:r>
              <a:rPr lang="hu-H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u-H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tx1"/>
                </a:solidFill>
              </a:rPr>
              <a:t>I. szakasz ~ 55 perc</a:t>
            </a:r>
            <a:endParaRPr lang="hu-HU" sz="60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33975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b="1" dirty="0" smtClean="0"/>
              <a:t>1. Csoportalakítás</a:t>
            </a:r>
          </a:p>
          <a:p>
            <a:pPr marL="0" indent="0">
              <a:buNone/>
            </a:pPr>
            <a:r>
              <a:rPr lang="hu-HU" sz="4000" b="1" dirty="0" smtClean="0"/>
              <a:t>Célja: </a:t>
            </a:r>
          </a:p>
          <a:p>
            <a:r>
              <a:rPr lang="hu-HU" sz="4000" dirty="0" smtClean="0"/>
              <a:t>a témanap során együttműködő tanulói csoportok kialakítása </a:t>
            </a:r>
          </a:p>
          <a:p>
            <a:r>
              <a:rPr lang="hu-HU" sz="4000" dirty="0" smtClean="0"/>
              <a:t>hangulati előkészítés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2762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87321"/>
            <a:ext cx="12090399" cy="522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Miről olvastatok a szövegben? Keretezzétek be kékkel a felsoroltak közül!</a:t>
            </a:r>
            <a:endParaRPr lang="hu-H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betlehemezés egy dramatikus játék		a betlehemezők házról házra jártak 	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énekes-táncos játék 				ez egy régi karácsonyi népszokás  	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gyerekek és felnőttek adják elő   		 fő kelléke a jászol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Heródes is szerepel benne			bekéredzkedéssel kezdődik 		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része  lehet a pásztorjáték				</a:t>
            </a: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adománykéréssel fejeződik be		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háziak megvendégelték őket			egész napos program volt</a:t>
            </a:r>
            <a:endParaRPr lang="hu-HU" sz="28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0" y="1231640"/>
            <a:ext cx="5615991" cy="69046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0" y="2055918"/>
            <a:ext cx="5615991" cy="69046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6222380" y="2081404"/>
            <a:ext cx="5615991" cy="69046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6222380" y="2854405"/>
            <a:ext cx="5615991" cy="69046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6222380" y="3612200"/>
            <a:ext cx="5615991" cy="69046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-1" y="4302666"/>
            <a:ext cx="5615991" cy="69046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6222379" y="4389683"/>
            <a:ext cx="5615991" cy="69046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0882026" y="13063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1-5. csoport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54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10882026" y="13063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1-5. csoport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582639"/>
            <a:ext cx="12087496" cy="45191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a.) Keressétek ki az Értelmező kéziszótárból a misztériumjáték címszót! (Dolgozhattok párban is.) 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 találtátok meg?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__________oldal	________ hasáb	 ________címszó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b.) Olvassátok el a szócikket. Válaszoljatok a kérdésekre!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 a témája a misztériumjátéknak ______________________________________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Melyik korban játszották?  ___________________________________________</a:t>
            </a:r>
            <a:endParaRPr lang="hu-HU" sz="28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18012" y="2026530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962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357155" y="2054443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2.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043748" y="2039034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1.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575098" y="3674968"/>
            <a:ext cx="2298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a vallás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701083" y="4271445"/>
            <a:ext cx="4359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a középkorban</a:t>
            </a:r>
            <a:endParaRPr lang="hu-H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10882026" y="13063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2-6. csoport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505209"/>
            <a:ext cx="12192000" cy="59205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Egészítsétek ki a mondatokat egy-egy odaillő szóval!</a:t>
            </a:r>
            <a:endParaRPr lang="hu-H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betlehemezés egy ___________________________________ . A  ___________________________ ünnepkörhöz kapcsolódik.  Egyik kelléke a ______________________________ bunda.  A háromkirályok látogatásának szereplői a _______________________ bölcsek. A betlehemi jászolban a Szent  _____________________ látható.</a:t>
            </a:r>
            <a:endParaRPr lang="hu-H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99441" y="1323654"/>
            <a:ext cx="430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misztériumjáték</a:t>
            </a:r>
            <a:endParaRPr lang="hu-HU" sz="4800" b="1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368858" y="2154651"/>
            <a:ext cx="2882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karácsonyi</a:t>
            </a:r>
            <a:endParaRPr lang="hu-HU" sz="4800" b="1" dirty="0">
              <a:solidFill>
                <a:srgbClr val="C0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837738" y="3037986"/>
            <a:ext cx="2796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kifordított</a:t>
            </a:r>
            <a:endParaRPr lang="hu-HU" sz="4800" b="1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251293" y="4635090"/>
            <a:ext cx="2556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napkeleti</a:t>
            </a:r>
            <a:endParaRPr lang="hu-HU" sz="4800" b="1" dirty="0">
              <a:solidFill>
                <a:srgbClr val="C0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73263" y="5503051"/>
            <a:ext cx="1845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Család</a:t>
            </a:r>
            <a:endParaRPr lang="hu-H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82639"/>
            <a:ext cx="12087496" cy="5390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a.) Keressétek ki az Értelmező kéziszótárból a misztériumjáték címszót! (Dolgozhattok párban is.) 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 találtátok meg?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__________oldal	________ hasáb	 ________címszó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b.) Olvassátok el a szócikket. Húzzátok alá az igaz állításokat!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misztériumjáték a középkorból származik.	Ez egy vallási témájú ének.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misztériumjáték az ókorból származik.		Ez egy vallási témájú 										színdarab.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18012" y="2026530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962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357155" y="2054443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2.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43748" y="2039034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1.</a:t>
            </a:r>
            <a:endParaRPr lang="hu-HU" sz="5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4503" y="4493623"/>
            <a:ext cx="6844937" cy="1306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7380514" y="5394960"/>
            <a:ext cx="331796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7380514" y="5839097"/>
            <a:ext cx="167204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0882026" y="13063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2-6. csoport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12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0659"/>
            <a:ext cx="12192000" cy="7085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 mondatokba oda nem illő téves szó került. Húzzátok át és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javítsátok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fölé írással!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2400"/>
              </a:spcBef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betlehemezés egy karácsonyi ünnep. A tizennegyedik századtól kezdve van róla adat. Általában bekéredzkedéssel kezdődik és közös énekléssel fejeződik be. A betlehemes szövegekben a kisjézus keresése,  a pásztorjáték, az angyaljelenet, a háromkirályok látogatása szerepelnek. Fő kelléke a jászol vagy istálló alakú betlehem.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882026" y="13063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3-7. csoport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4598126" y="2403565"/>
            <a:ext cx="966651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3302867" y="1663288"/>
            <a:ext cx="259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misztériumjáték</a:t>
            </a:r>
            <a:endParaRPr lang="hu-HU" sz="28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5893384" y="2354104"/>
            <a:ext cx="2127210" cy="494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507339" y="1663288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11.</a:t>
            </a:r>
            <a:endParaRPr lang="hu-HU" sz="2800" b="1" dirty="0">
              <a:solidFill>
                <a:srgbClr val="C00000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flipV="1">
            <a:off x="6651030" y="3487782"/>
            <a:ext cx="2427656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651030" y="2739453"/>
            <a:ext cx="2777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adománykéréssel</a:t>
            </a:r>
            <a:endParaRPr lang="hu-HU" sz="2800" b="1" dirty="0">
              <a:solidFill>
                <a:srgbClr val="C00000"/>
              </a:solidFill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 flipV="1">
            <a:off x="4079683" y="4550883"/>
            <a:ext cx="2427656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3954476" y="3832733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szálláskeresés</a:t>
            </a:r>
            <a:endParaRPr lang="hu-HU" sz="2800" b="1" dirty="0">
              <a:solidFill>
                <a:srgbClr val="C00000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 flipV="1">
            <a:off x="9109357" y="5608974"/>
            <a:ext cx="922917" cy="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9078686" y="4909093"/>
            <a:ext cx="1542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templom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882026" y="13063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3-7. csoport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582639"/>
            <a:ext cx="12087496" cy="404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a.) Keressétek ki az Értelmező kéziszótárból a misztériumjáték címszót! (Dolgozhattok párban is.) 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 találtátok meg?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__________oldal	________ hasáb	 ________címszó</a:t>
            </a:r>
            <a:endParaRPr lang="hu-H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b.) Olvassátok el a szócikket. Írjátok le a jelentését!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hu-H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18012" y="2026530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962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357155" y="2054443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2.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43748" y="2039034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1.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3629" y="3697857"/>
            <a:ext cx="11423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</a:rPr>
              <a:t>A középkorban: vallási tárgyú színjáték.</a:t>
            </a:r>
            <a:endParaRPr lang="hu-H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-33104"/>
            <a:ext cx="1219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Kössétek össze a szavakat a jelentésükkel! Használhatjátok a Magyar értelmező kéziszótárt!</a:t>
            </a:r>
            <a:endParaRPr lang="hu-H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882026" y="13063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4-8. csoport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32111"/>
              </p:ext>
            </p:extLst>
          </p:nvPr>
        </p:nvGraphicFramePr>
        <p:xfrm>
          <a:off x="0" y="983774"/>
          <a:ext cx="12192000" cy="5623200"/>
        </p:xfrm>
        <a:graphic>
          <a:graphicData uri="http://schemas.openxmlformats.org/drawingml/2006/table">
            <a:tbl>
              <a:tblPr firstRow="1" firstCol="1" bandRow="1"/>
              <a:tblGrid>
                <a:gridCol w="5603965">
                  <a:extLst>
                    <a:ext uri="{9D8B030D-6E8A-4147-A177-3AD203B41FA5}">
                      <a16:colId xmlns:a16="http://schemas.microsoft.com/office/drawing/2014/main" val="2800201168"/>
                    </a:ext>
                  </a:extLst>
                </a:gridCol>
                <a:gridCol w="6588035">
                  <a:extLst>
                    <a:ext uri="{9D8B030D-6E8A-4147-A177-3AD203B41FA5}">
                      <a16:colId xmlns:a16="http://schemas.microsoft.com/office/drawing/2014/main" val="502449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misztérium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ólakban</a:t>
                      </a: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hosszúkás kerekded alakú rekesz, melybe az állatok eleségét töltötték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8451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bölcs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szerepjáték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179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jászol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rejtély, hittitok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0691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adomány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7426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dramatikus játék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nagytudású személy</a:t>
                      </a:r>
                      <a:endParaRPr lang="hu-HU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32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figura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ajándék vagy jutalom, amit valaki egy másik személynek juttat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57645"/>
                  </a:ext>
                </a:extLst>
              </a:tr>
            </a:tbl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2325189" y="1881051"/>
            <a:ext cx="3265714" cy="1828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110344" y="3045230"/>
            <a:ext cx="4480559" cy="201468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1201784" y="1695170"/>
            <a:ext cx="4389119" cy="203533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815738" y="4602617"/>
            <a:ext cx="3775165" cy="132941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3076305" y="3055953"/>
            <a:ext cx="2514598" cy="2189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1201784" y="4602617"/>
            <a:ext cx="4389119" cy="160505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-33104"/>
            <a:ext cx="12192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Miről nem olvastatok a szövegben? Karikázzátok be a betűjelét!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882026" y="13063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4-8. csoport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08983"/>
              </p:ext>
            </p:extLst>
          </p:nvPr>
        </p:nvGraphicFramePr>
        <p:xfrm>
          <a:off x="61459" y="591889"/>
          <a:ext cx="12069082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6029532">
                  <a:extLst>
                    <a:ext uri="{9D8B030D-6E8A-4147-A177-3AD203B41FA5}">
                      <a16:colId xmlns:a16="http://schemas.microsoft.com/office/drawing/2014/main" val="1285924587"/>
                    </a:ext>
                  </a:extLst>
                </a:gridCol>
                <a:gridCol w="6039550">
                  <a:extLst>
                    <a:ext uri="{9D8B030D-6E8A-4147-A177-3AD203B41FA5}">
                      <a16:colId xmlns:a16="http://schemas.microsoft.com/office/drawing/2014/main" val="2802358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a betlehemezés napjának időpontjáról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az egyik legősibb karácsonyi szokásról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80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a népszokás elmaradhatatlan részeiről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arról, hogy először templomokban adták elő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50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a napkeleti bölcsek életéről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az angyalok énekéről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a Szent Család tagjairól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a betlehem alakjáról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52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i) a betlehem méretéről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3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az adománykérésről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593101"/>
                  </a:ext>
                </a:extLst>
              </a:tr>
            </a:tbl>
          </a:graphicData>
        </a:graphic>
      </p:graphicFrame>
      <p:sp>
        <p:nvSpPr>
          <p:cNvPr id="14" name="Ellipszis 13"/>
          <p:cNvSpPr/>
          <p:nvPr/>
        </p:nvSpPr>
        <p:spPr>
          <a:xfrm>
            <a:off x="0" y="591889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0" y="3857604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6065270" y="3857604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0" y="5075352"/>
            <a:ext cx="508000" cy="5950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4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0" y="0"/>
            <a:ext cx="12192000" cy="23930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4000" dirty="0" smtClean="0"/>
              <a:t>a </a:t>
            </a:r>
            <a:r>
              <a:rPr lang="hu-HU" sz="4000" dirty="0"/>
              <a:t>legvégén minden csoport felteszi az általa megfogalmazott kérdéseket (feladatlap 4. feladata), </a:t>
            </a:r>
            <a:r>
              <a:rPr lang="hu-HU" sz="4000" dirty="0" smtClean="0"/>
              <a:t>melyet a </a:t>
            </a:r>
            <a:r>
              <a:rPr lang="hu-HU" sz="4000" dirty="0"/>
              <a:t>többieknek kell </a:t>
            </a:r>
            <a:r>
              <a:rPr lang="hu-HU" sz="4000" dirty="0" smtClean="0"/>
              <a:t>megválaszolniuk</a:t>
            </a:r>
          </a:p>
          <a:p>
            <a:pPr>
              <a:buFontTx/>
              <a:buChar char="-"/>
            </a:pPr>
            <a:r>
              <a:rPr lang="hu-HU" sz="4000" dirty="0"/>
              <a:t>egy csoport interaktív táblánál dolgozik </a:t>
            </a:r>
            <a:endParaRPr lang="hu-HU" sz="4000" dirty="0" smtClean="0"/>
          </a:p>
          <a:p>
            <a:pPr>
              <a:buFontTx/>
              <a:buChar char="-"/>
            </a:pPr>
            <a:endParaRPr lang="hu-HU" sz="4000" dirty="0"/>
          </a:p>
        </p:txBody>
      </p:sp>
      <p:sp>
        <p:nvSpPr>
          <p:cNvPr id="3" name="Téglalap 2"/>
          <p:cNvSpPr/>
          <p:nvPr/>
        </p:nvSpPr>
        <p:spPr>
          <a:xfrm>
            <a:off x="797668" y="4217100"/>
            <a:ext cx="105447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3200" dirty="0">
                <a:hlinkClick r:id="rId2"/>
              </a:rPr>
              <a:t>https://</a:t>
            </a:r>
            <a:r>
              <a:rPr lang="hu-HU" sz="3200" dirty="0" smtClean="0">
                <a:hlinkClick r:id="rId2"/>
              </a:rPr>
              <a:t>learningapps.org/display?v=pvt1wmtjt18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23238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0" b="1" dirty="0" smtClean="0">
                <a:solidFill>
                  <a:schemeClr val="tx1"/>
                </a:solidFill>
              </a:rPr>
              <a:t>III. szakasz ~ 40 perc</a:t>
            </a:r>
            <a:endParaRPr lang="hu-HU" sz="60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0" y="1825626"/>
            <a:ext cx="12192000" cy="5032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/>
              <a:t>1. a.) Betlehemes drámajáték előkészítése</a:t>
            </a:r>
          </a:p>
          <a:p>
            <a:pPr marL="0" indent="0">
              <a:buNone/>
            </a:pPr>
            <a:r>
              <a:rPr lang="hu-HU" sz="4000" b="1" dirty="0"/>
              <a:t>Célja: </a:t>
            </a:r>
            <a:endParaRPr lang="hu-HU" sz="4000" b="1" dirty="0" smtClean="0"/>
          </a:p>
          <a:p>
            <a:r>
              <a:rPr lang="hu-HU" sz="4000" dirty="0" smtClean="0"/>
              <a:t>Élményeken </a:t>
            </a:r>
            <a:r>
              <a:rPr lang="hu-HU" sz="4000" dirty="0"/>
              <a:t>keresztül történő megértés, valamint a kommunikáció, a kooperáció, a kreativitás fejlesztése, az összetartozás érzésének erősítése;</a:t>
            </a:r>
          </a:p>
          <a:p>
            <a:r>
              <a:rPr lang="hu-HU" sz="4000" dirty="0" smtClean="0"/>
              <a:t>Az </a:t>
            </a:r>
            <a:r>
              <a:rPr lang="hu-HU" sz="4000" dirty="0"/>
              <a:t>önbizalom növelése, kapcsolatteremtő képességek fejlesztése. </a:t>
            </a:r>
            <a:endParaRPr lang="hu-HU" sz="4000" dirty="0" smtClean="0"/>
          </a:p>
          <a:p>
            <a:r>
              <a:rPr lang="hu-HU" sz="4000" dirty="0" smtClean="0"/>
              <a:t>Beszéd-</a:t>
            </a:r>
            <a:r>
              <a:rPr lang="hu-HU" sz="4000" dirty="0"/>
              <a:t>, mozgás-, és  önkifejezés fejlesztése.</a:t>
            </a:r>
          </a:p>
        </p:txBody>
      </p:sp>
    </p:spTree>
    <p:extLst>
      <p:ext uri="{BB962C8B-B14F-4D97-AF65-F5344CB8AC3E}">
        <p14:creationId xmlns:p14="http://schemas.microsoft.com/office/powerpoint/2010/main" val="18549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920230"/>
            <a:ext cx="12192000" cy="496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b="1" dirty="0"/>
              <a:t>2. /a.  A napi igeszakasz megfejtése</a:t>
            </a:r>
          </a:p>
          <a:p>
            <a:pPr marL="0" indent="0">
              <a:buNone/>
            </a:pPr>
            <a:r>
              <a:rPr lang="hu-HU" sz="4000" b="1" dirty="0"/>
              <a:t>Célja: </a:t>
            </a:r>
            <a:r>
              <a:rPr lang="hu-HU" sz="4000" dirty="0" err="1"/>
              <a:t>ráhangolódás</a:t>
            </a:r>
            <a:r>
              <a:rPr lang="hu-HU" sz="4000" dirty="0"/>
              <a:t> a témanapra az igeszakasz, </a:t>
            </a:r>
            <a:r>
              <a:rPr lang="hu-HU" sz="4000" dirty="0" smtClean="0"/>
              <a:t>segítségével  </a:t>
            </a:r>
            <a:r>
              <a:rPr lang="hu-HU" dirty="0" smtClean="0"/>
              <a:t>(a </a:t>
            </a:r>
            <a:r>
              <a:rPr lang="hu-HU" dirty="0"/>
              <a:t>szétdarabolt igeszakasz </a:t>
            </a:r>
            <a:r>
              <a:rPr lang="hu-HU" dirty="0" smtClean="0"/>
              <a:t>sorba rendezése</a:t>
            </a:r>
            <a:r>
              <a:rPr lang="hu-HU" dirty="0"/>
              <a:t>, felragasztása egy </a:t>
            </a:r>
            <a:r>
              <a:rPr lang="hu-HU" dirty="0" smtClean="0"/>
              <a:t>lapra)</a:t>
            </a:r>
          </a:p>
          <a:p>
            <a:pPr marL="0" indent="0">
              <a:buNone/>
            </a:pPr>
            <a:r>
              <a:rPr lang="hu-HU" sz="4000" b="1" dirty="0"/>
              <a:t>2./b. A napi igeszakasz értelmezése és megtanulása</a:t>
            </a:r>
          </a:p>
          <a:p>
            <a:pPr marL="0" indent="0">
              <a:buNone/>
            </a:pPr>
            <a:r>
              <a:rPr lang="hu-HU" sz="4000" b="1" dirty="0"/>
              <a:t>Célja:</a:t>
            </a:r>
            <a:r>
              <a:rPr lang="hu-HU" sz="4000" dirty="0"/>
              <a:t> </a:t>
            </a:r>
            <a:endParaRPr lang="hu-HU" sz="4000" dirty="0" smtClean="0"/>
          </a:p>
          <a:p>
            <a:pPr indent="-432000"/>
            <a:r>
              <a:rPr lang="hu-HU" sz="4000" dirty="0" smtClean="0"/>
              <a:t>az </a:t>
            </a:r>
            <a:r>
              <a:rPr lang="hu-HU" sz="4000" dirty="0"/>
              <a:t>igeszakasz üzenetének </a:t>
            </a:r>
            <a:r>
              <a:rPr lang="hu-HU" sz="4000" dirty="0" smtClean="0"/>
              <a:t>megértése;</a:t>
            </a:r>
          </a:p>
          <a:p>
            <a:pPr indent="-432000"/>
            <a:r>
              <a:rPr lang="hu-HU" sz="4000" dirty="0" smtClean="0"/>
              <a:t>memóriafejlesztés 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177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549128"/>
            <a:ext cx="12191999" cy="4308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csoportok megkapják egy- egy rövid párbeszédes jelenet forgatókönyvét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feladatuk, hogy felkészüljenek a jelenet előadására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kiosztják a szerepeket, igyekeznek minél pontosabban megtanulni a párbeszéd szövegét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-elpróbálják többször is a jelenet</a:t>
            </a:r>
            <a:endParaRPr lang="hu-HU" sz="4000" dirty="0"/>
          </a:p>
        </p:txBody>
      </p:sp>
      <p:sp>
        <p:nvSpPr>
          <p:cNvPr id="3" name="Téglalap 2"/>
          <p:cNvSpPr/>
          <p:nvPr/>
        </p:nvSpPr>
        <p:spPr>
          <a:xfrm>
            <a:off x="-1" y="0"/>
            <a:ext cx="12191999" cy="71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Munkaforma: kooperatív csoportmunka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8247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536970"/>
            <a:ext cx="12192000" cy="3444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Mindenki olvassa el némán a jelenetet és a hozzájuk tartozó rendezői utasításokat! </a:t>
            </a:r>
            <a:endParaRPr lang="hu-HU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hu-H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Osszátok</a:t>
            </a: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ki a szerepeket!</a:t>
            </a:r>
            <a:endParaRPr lang="hu-HU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b) Mindenki próbálja megtanulni a saját szövegét!</a:t>
            </a:r>
            <a:endParaRPr lang="hu-HU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c) Játsszátok el a jelenetet a szerepeknek megfelelően!</a:t>
            </a:r>
            <a:endParaRPr lang="hu-HU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hu-HU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" y="993718"/>
            <a:ext cx="12373583" cy="4730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Jelenet: 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(Az angyalok megjelennek az alvópásztorok körében. Lelkendezve mondják a következő párbeszédet, közben figyelik az alvó pásztorokat. A jelenet végén csendben elsétálnak.)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ANGYAL: Nagy örömet mondunk nektek! </a:t>
            </a: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ANGYAL: Megszületett Betlehemben a Megváltótok!</a:t>
            </a:r>
            <a:b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ANGYAL: Pásztorok, pásztorok, nagy öröm vár rátok! </a:t>
            </a: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ANGYAL: Megszületett a kis jézus!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ANGYAL: Messze, Betlehemben van egy istálló, mely égi fényben ragyog.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ANGYAL: Ott született meg a kisded.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ANGYAL: Menjetek hát, s meg ne álljatok Betlehem városáig!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ANGYAL: Ott találjátok a Gyermeket a város szélén egy rongyos istállóban.</a:t>
            </a:r>
          </a:p>
        </p:txBody>
      </p:sp>
    </p:spTree>
    <p:extLst>
      <p:ext uri="{BB962C8B-B14F-4D97-AF65-F5344CB8AC3E}">
        <p14:creationId xmlns:p14="http://schemas.microsoft.com/office/powerpoint/2010/main" val="10764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12192000" cy="6853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Jelenet: </a:t>
            </a:r>
            <a:r>
              <a:rPr 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pásztorok az angyali jelenet előtt érkeznek a színpadra, úgy tesznek, mintha aludnának.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Ahogy az angyalok elhagyják a játékteret, eljátsszák, hogy felébrednek, s csodálkozva kérdezgetik egymást a látomásukról.)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PÁSZTOR: Ti is láttátok az angyalokat?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PÁSZTOR: Még az éneküket is hallottuk.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PÁSZTOR: Azt mondták, megszületett a Messiás!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PÁSZTOR: Betlehemben, Jászolban fekszik.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PÁSZTOR: Ne beszélgessetek annyit!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PÁSZTOR: Inkább induljunk: lássuk a dolgot, amit az angyal hirdetett nekünk.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PÁSZTOR: Én szaladok a báránykámért.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PÁSZTOR: Van a tarisznyámban egy kerek sajt.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PÁSZTOR: Én meg ezt a kanna tejet adom oda!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PÁSZTOR: E friss kenyér is legyen az övé!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PÁSZTOR: Hűvös van. Egy meleg takaró is jó szolgálatot tehet.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PÁSZTOR: No, induljunk!</a:t>
            </a:r>
          </a:p>
        </p:txBody>
      </p:sp>
    </p:spTree>
    <p:extLst>
      <p:ext uri="{BB962C8B-B14F-4D97-AF65-F5344CB8AC3E}">
        <p14:creationId xmlns:p14="http://schemas.microsoft.com/office/powerpoint/2010/main" val="26339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12192000" cy="6617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Jelenet: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pásztorok bandukolnak Betlehem felé. Mikor megérkeznek, bezörgetnek az istálló ajtaján.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Köszöntik a Szent családot, majd közelebb mennek a jászolhoz. Egyenként meghajolnak a kis Jézuska előtt, majd elmondják a szövegüket. Amikor nem ők szerepelnek, egy kicsit hátrébb húzódnak.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jelenet után oldalra leülnek, és utat engednek a három királynak.) 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NÉGY PÁSZTOR közösen mondja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Úr áldjon Benneteket!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PÁSZTOR: Köszöntelek, Jézuska! Miért fekszel te a jászolban? Ebben a hideg istállóban?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PÁSZTOR: Ha Magyarországon születtél volna, jobb szállásra akadtál volna!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PÁSZTOR: Adnánk neked tejecskét.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PÁSZTOR: Odaadnám a subámat, hogy legyen takarócskád.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PÁSZTOR: Neked adom a pásztorbotom, ha felnősz, vezessen utadon!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PÁSZTOR: Neked adom a furulyámat, s bojtárodnak fogadj el!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PÁSZTOR: Fogadd el a sajtocskát, hogy meg ne éhezzél!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PÁSZTOR: Égi istenem ezt a kenyérkét, fogadd el tőlem!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12192000" cy="68880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jelenet: 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három király megérkezik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kis Jézus köszöntésére. Egymás után mondják el József Attila (Három királyok) szavaival a Megváltónak szóló köszöntésüket. Ha nem tudják megtanulni kívülről a verset, akkor saját </a:t>
            </a:r>
            <a:r>
              <a:rPr lang="hu-H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szavaikkal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próbálják elmondani a szövegtartalmat.)  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MENYHÁRT: Adjonisten Jézusunk, Jézusunk! Három király mi vagyunk. Lángos csillag állt felettünk, gyalog jöttünk, mert siettünk. Kis juhocska mondta, biztos itt lakik a Jézus Krisztus. Menyhárt király a nevem. Segíts, édes Istenem!</a:t>
            </a:r>
            <a:b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GÁSPÁR: Istenfia, jó napot, jó napot! Nem vagyunk mi vén papok. Úgy hallottuk, megszülettél, szegények királya lettél. Benéztünk hát kicsit hozzád, üdvösségünk, égi ország! Gáspár volnék, afféle földi király személye.</a:t>
            </a:r>
            <a:b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BOLDIZSÁR: Adjonisten, Megváltó, Megváltó! Jöttünk meleg országból. Főtt kolbászunk mind elfogyott, fényes csizmánk is megrogyott. Hoztunk aranyat hat marékkal, tömjént egész vasfazékkal. Én vagyok a Boldizsár, aki szerecsen király.</a:t>
            </a: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MESÉLŐ: Irul-pirul Mária, Mária, boldogságos kis mama. Hulló könnye záporán át alig látja Jézuskáját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sok pásztor mind muzsikál. Meg is kéne szoptatni már. Kedves három királyok, jóéjszakát kívánok!</a:t>
            </a:r>
          </a:p>
          <a:p>
            <a:pPr>
              <a:lnSpc>
                <a:spcPct val="115000"/>
              </a:lnSpc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					</a:t>
            </a:r>
            <a:r>
              <a:rPr lang="hu-H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József Attila: Három királyok)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0" y="599941"/>
            <a:ext cx="12192000" cy="1403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pt-BR" sz="4000" b="1" dirty="0" smtClean="0"/>
              <a:t>b</a:t>
            </a:r>
            <a:r>
              <a:rPr lang="pt-BR" sz="4000" b="1" dirty="0"/>
              <a:t>.) A betlehemes játék </a:t>
            </a:r>
            <a:r>
              <a:rPr lang="pt-BR" sz="4000" b="1" dirty="0" smtClean="0"/>
              <a:t>előadása</a:t>
            </a:r>
            <a:endParaRPr lang="hu-HU" sz="4000" b="1" dirty="0" smtClean="0"/>
          </a:p>
          <a:p>
            <a:pPr marL="0" indent="0">
              <a:buNone/>
            </a:pPr>
            <a:r>
              <a:rPr lang="hu-HU" sz="4000" dirty="0"/>
              <a:t>- a csoportok előadják a jeleneteiket</a:t>
            </a:r>
          </a:p>
        </p:txBody>
      </p:sp>
    </p:spTree>
    <p:extLst>
      <p:ext uri="{BB962C8B-B14F-4D97-AF65-F5344CB8AC3E}">
        <p14:creationId xmlns:p14="http://schemas.microsoft.com/office/powerpoint/2010/main" val="23803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892968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u-H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ANGYAL: Nagy örömet mondunk nektek!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838200"/>
            <a:ext cx="12192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ANGYAL: Megszületett Betlehemben a Megváltótok!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708725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ANGYAL: Pásztorok, pásztorok, nagy öröm vár rátok! 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2546925"/>
            <a:ext cx="12192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ANGYAL: Megszületett a kis jézus! 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3316425"/>
            <a:ext cx="12192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ANGYAL: Messze, Betlehemben van egy istálló, mely égi fényben ragyog. 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4689184"/>
            <a:ext cx="12192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ANGYAL: Ott született meg a kisded.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5476008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ANGYAL: Menjetek hát, s meg ne álljatok Betlehem városáig! 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6273225"/>
            <a:ext cx="12192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ANGYAL: Ott találjátok a Gyermeket a város szélén egy rongyos istállóban.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PÁSZTOR: Ti is láttátok az angyalokat?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569267"/>
            <a:ext cx="12192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PÁSZTOR: Még az éneküket is hallottuk.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135651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PÁSZTOR: Azt mondták, megszületett a Messiás!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1734360"/>
            <a:ext cx="12192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PÁSZTOR: Betlehemben, Jászolban fekszik.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2314019"/>
            <a:ext cx="12192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PÁSZTOR: Ne beszélgessetek annyit!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2880403"/>
            <a:ext cx="12192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PÁSZTOR: Inkább induljunk: lássuk a dolgot, amit az angyal hirdetett nekünk.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3445506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PÁSZTOR: Én szaladok a báránykámért.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4016384"/>
            <a:ext cx="12192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PÁSZTOR: Van a tarisznyámban egy kerek sajt.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0" y="4565085"/>
            <a:ext cx="12192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PÁSZTOR: Én meg ezt a kanna tejet adom oda!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5131469"/>
            <a:ext cx="12192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PÁSZTOR: E friss kenyér is legyen az övé!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5715622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PÁSZTOR: Hűvös van. Egy meleg takaró is jó szolgálatot tehet. 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6267450"/>
            <a:ext cx="12192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PÁSZTOR: No, induljunk!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PÁSZTOR: Köszöntelek, Jézuska! Miért fekszel te a jászolban? Ebben a hideg istállóban?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813049"/>
            <a:ext cx="12192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PÁSZTOR: Ha Magyarországon születtél volna, jobb szállásra akadtál volna!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626098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PÁSZTOR: Adnánk neked tejecskét.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2529024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PÁSZTOR: Odaadnám a subámat, hogy legyen takarócskád. 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3385430"/>
            <a:ext cx="1219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PÁSZTOR: Neked adom a pásztorbotom, ha felnősz, vezessen utadon!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4241836"/>
            <a:ext cx="12192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PÁSZTOR: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Neked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adom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furulyámat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bojtárodnak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fogadj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el!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5098242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PÁSZTOR: Fogadd el a sajtocskát, hogy meg ne éhezzél!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5954648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PÁSZTOR: Égi istenem ezt a kenyérkét, fogadd el tőlem!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77"/>
              </p:ext>
            </p:extLst>
          </p:nvPr>
        </p:nvGraphicFramePr>
        <p:xfrm>
          <a:off x="1" y="411003"/>
          <a:ext cx="12096205" cy="459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6205">
                  <a:extLst>
                    <a:ext uri="{9D8B030D-6E8A-4147-A177-3AD203B41FA5}">
                      <a16:colId xmlns:a16="http://schemas.microsoft.com/office/drawing/2014/main" val="1226155744"/>
                    </a:ext>
                  </a:extLst>
                </a:gridCol>
              </a:tblGrid>
              <a:tr h="97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4800" dirty="0">
                          <a:effectLst/>
                        </a:rPr>
                        <a:t>Miután meghallgatták a királyt, elindultak,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752637"/>
                  </a:ext>
                </a:extLst>
              </a:tr>
              <a:tr h="97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4800">
                          <a:effectLst/>
                        </a:rPr>
                        <a:t>és íme, a csillag, amelyet láttak napkeleten,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4086"/>
                  </a:ext>
                </a:extLst>
              </a:tr>
              <a:tr h="97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4800">
                          <a:effectLst/>
                        </a:rPr>
                        <a:t>előttük ment mindaddig, amíg odaérve meg nem állt a hely fölött,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059042"/>
                  </a:ext>
                </a:extLst>
              </a:tr>
              <a:tr h="97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4800" dirty="0">
                          <a:effectLst/>
                        </a:rPr>
                        <a:t>ahol a gyermek volt.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053592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0" y="4010297"/>
            <a:ext cx="12096205" cy="95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" y="437129"/>
            <a:ext cx="12096205" cy="95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" y="1413609"/>
            <a:ext cx="12096205" cy="95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-1" y="2340686"/>
            <a:ext cx="12096205" cy="162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7371834" y="5535409"/>
            <a:ext cx="47243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(Máté evangéliuma 2, 9)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433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6816"/>
            <a:ext cx="12192000" cy="15788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MENYHÁRT: Adjonisten Jézusunk, Jézusunk! Három király mi vagyunk. Lángos csillag állt felettünk, gyalog jöttünk, mert siettünk. Kis juhocska mondta, biztos itt lakik a Jézus Krisztus. Menyhárt király a nevem. Segíts, édes Istenem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804844"/>
            <a:ext cx="12192000" cy="15788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GÁSPÁR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Istenfia, jó napot, jó napot! Nem vagyunk mi vén papok. Úgy hallottuk, megszülettél, szegények királya lettél. Benéztünk hát kicsit hozzád, üdvösségünk, égi ország! Gáspár volnék, afféle földi király személye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3562570"/>
            <a:ext cx="12192000" cy="1539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BOLDIZSÁR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Adjonisten, Megváltó, Megváltó! Jöttünk meleg országból. Főtt kolbászunk mind elfogyott, fényes csizmánk is megrogyott. Hoztunk aranyat hat marékkal, tömjént egész vasfazékkal. Én vagyok a Boldizsár, aki szerecsen király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279106"/>
            <a:ext cx="12192000" cy="157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MESÉLŐ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Irul-pirul Mária, Mária, boldogságos kis mama. Hulló könnye záporán át alig látja Jézuskáját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sok pásztor mind muzsikál. Meg is kéne szoptatni már. Kedves három királyok, jóéjszakát kívánok!</a:t>
            </a:r>
          </a:p>
        </p:txBody>
      </p:sp>
    </p:spTree>
    <p:extLst>
      <p:ext uri="{BB962C8B-B14F-4D97-AF65-F5344CB8AC3E}">
        <p14:creationId xmlns:p14="http://schemas.microsoft.com/office/powerpoint/2010/main" val="35523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0" b="1" dirty="0" smtClean="0">
                <a:solidFill>
                  <a:schemeClr val="tx1"/>
                </a:solidFill>
              </a:rPr>
              <a:t>IV. szakasz ~ 45 perc</a:t>
            </a:r>
            <a:endParaRPr lang="hu-HU" sz="60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0" y="1825626"/>
            <a:ext cx="12192000" cy="25907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/>
              <a:t>1. Illusztráció készítése a betlehemes játékhoz</a:t>
            </a:r>
          </a:p>
          <a:p>
            <a:pPr marL="0" indent="0">
              <a:buNone/>
            </a:pPr>
            <a:r>
              <a:rPr lang="hu-HU" sz="4000" b="1" dirty="0"/>
              <a:t>Célja: </a:t>
            </a:r>
            <a:r>
              <a:rPr lang="hu-HU" sz="4000" dirty="0"/>
              <a:t>a kreativitás működtetése, illetve fejlesztése, a kreatív képességek </a:t>
            </a:r>
            <a:r>
              <a:rPr lang="hu-HU" sz="4000" dirty="0" smtClean="0"/>
              <a:t>kibontakoztatása, </a:t>
            </a:r>
            <a:r>
              <a:rPr lang="hu-HU" sz="4000" dirty="0"/>
              <a:t>a problémamegoldó képesség </a:t>
            </a:r>
            <a:r>
              <a:rPr lang="hu-HU" sz="4000" dirty="0" smtClean="0"/>
              <a:t>erősítése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917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53400"/>
            <a:ext cx="11945566" cy="28294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Munkaforma: csoportmunka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Szükséges eszközök: </a:t>
            </a:r>
            <a:r>
              <a:rPr lang="hu-H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A/5-ös lap, A/3-as rajzlap, rajzeszközök </a:t>
            </a: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szükség szerint: színes ceruza, porpasztell, filctoll, tempera, </a:t>
            </a:r>
            <a:r>
              <a:rPr lang="hu-H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vízfesték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3733179"/>
            <a:ext cx="11945566" cy="2932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csoportok egy közös képet készítenek szabadon választott technikával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betlehemi játék bármelyik jelenetét kiválaszthatják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előtte közös tervkészítés A/5-ös </a:t>
            </a:r>
            <a:r>
              <a:rPr lang="hu-H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lapon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0" y="0"/>
            <a:ext cx="12192000" cy="25907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/>
              <a:t>2. Az elkészült képek kiállítása, értékelése </a:t>
            </a:r>
          </a:p>
          <a:p>
            <a:pPr marL="0" indent="0">
              <a:buNone/>
            </a:pPr>
            <a:r>
              <a:rPr lang="hu-HU" sz="4000" b="1" dirty="0"/>
              <a:t>Célja: </a:t>
            </a:r>
            <a:r>
              <a:rPr lang="hu-HU" sz="4000" dirty="0"/>
              <a:t>a tanulók önismeretének, önkritikájának, önértékelésének fejlesztése</a:t>
            </a:r>
          </a:p>
        </p:txBody>
      </p:sp>
    </p:spTree>
    <p:extLst>
      <p:ext uri="{BB962C8B-B14F-4D97-AF65-F5344CB8AC3E}">
        <p14:creationId xmlns:p14="http://schemas.microsoft.com/office/powerpoint/2010/main" val="4850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0" b="1" dirty="0">
                <a:solidFill>
                  <a:schemeClr val="tx1"/>
                </a:solidFill>
              </a:rPr>
              <a:t>VI: A témanap lezárása, értékelése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0" y="1825626"/>
            <a:ext cx="12192000" cy="25907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/>
              <a:t>-„legyen ön is milliomos” kvízjátékot játszanak a </a:t>
            </a:r>
            <a:r>
              <a:rPr lang="hu-HU" sz="4000" dirty="0" smtClean="0"/>
              <a:t>tanulók</a:t>
            </a:r>
          </a:p>
          <a:p>
            <a:pPr marL="0" indent="0">
              <a:buNone/>
            </a:pPr>
            <a:r>
              <a:rPr lang="hu-HU" u="sng" dirty="0">
                <a:hlinkClick r:id="rId2"/>
              </a:rPr>
              <a:t>https://learningapps.org/display?v=pdnqs4k7518</a:t>
            </a:r>
            <a:endParaRPr lang="hu-HU" dirty="0"/>
          </a:p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r>
              <a:rPr lang="hu-HU" sz="4000" dirty="0"/>
              <a:t>-értékelik a témanapot</a:t>
            </a:r>
          </a:p>
        </p:txBody>
      </p:sp>
    </p:spTree>
    <p:extLst>
      <p:ext uri="{BB962C8B-B14F-4D97-AF65-F5344CB8AC3E}">
        <p14:creationId xmlns:p14="http://schemas.microsoft.com/office/powerpoint/2010/main" val="12290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79868" y="764704"/>
            <a:ext cx="638694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smtClean="0"/>
              <a:t>Ma az </a:t>
            </a:r>
            <a:r>
              <a:rPr lang="hu-HU" sz="3200" dirty="0" smtClean="0"/>
              <a:t>tetszett legjobban…..</a:t>
            </a:r>
            <a:endParaRPr lang="hu-HU" sz="3200" dirty="0"/>
          </a:p>
        </p:txBody>
      </p:sp>
      <p:sp>
        <p:nvSpPr>
          <p:cNvPr id="3" name="Lekerekített téglalap 2"/>
          <p:cNvSpPr/>
          <p:nvPr/>
        </p:nvSpPr>
        <p:spPr>
          <a:xfrm>
            <a:off x="179868" y="3681028"/>
            <a:ext cx="665018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Elégedett vagyok, mert, …..</a:t>
            </a:r>
            <a:endParaRPr lang="hu-HU" sz="32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423592" y="5085184"/>
            <a:ext cx="6470071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smtClean="0"/>
              <a:t>Jó lett volna</a:t>
            </a:r>
            <a:r>
              <a:rPr lang="hu-HU" sz="3200" dirty="0" smtClean="0"/>
              <a:t>, …..</a:t>
            </a:r>
            <a:endParaRPr lang="hu-HU" sz="32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357643" y="2276872"/>
            <a:ext cx="67610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Azért éreztem jól magam…..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3772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0" y="153786"/>
            <a:ext cx="12372109" cy="2090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/>
              <a:t>3. Az igeszakasznak megfelelően </a:t>
            </a:r>
            <a:r>
              <a:rPr lang="hu-HU" sz="4000" b="1" dirty="0" smtClean="0"/>
              <a:t>élőkép </a:t>
            </a:r>
            <a:r>
              <a:rPr lang="hu-HU" sz="4000" b="1" dirty="0"/>
              <a:t>alkotása </a:t>
            </a:r>
          </a:p>
          <a:p>
            <a:pPr marL="0" indent="0">
              <a:buNone/>
            </a:pPr>
            <a:r>
              <a:rPr lang="hu-HU" sz="4000" b="1" dirty="0"/>
              <a:t>Célja: </a:t>
            </a:r>
            <a:r>
              <a:rPr lang="hu-HU" sz="4000" dirty="0"/>
              <a:t>hangolódás a dramatikus játékokra,  metakommunikációval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0" y="2616499"/>
            <a:ext cx="12192000" cy="2604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 smtClean="0"/>
              <a:t>4. Szabadvers alkotása a „Betlehemi csillag csodafényt </a:t>
            </a:r>
            <a:r>
              <a:rPr lang="hu-HU" sz="4000" b="1" dirty="0" err="1" smtClean="0"/>
              <a:t>ád</a:t>
            </a:r>
            <a:r>
              <a:rPr lang="hu-HU" sz="4000" b="1" dirty="0" smtClean="0"/>
              <a:t>” kezdetű ének </a:t>
            </a:r>
            <a:r>
              <a:rPr lang="hu-HU" sz="4000" b="1" dirty="0" err="1" smtClean="0"/>
              <a:t>kulcsszavainak</a:t>
            </a:r>
            <a:r>
              <a:rPr lang="hu-HU" sz="4000" b="1" dirty="0" smtClean="0"/>
              <a:t> felhasználásával</a:t>
            </a:r>
          </a:p>
          <a:p>
            <a:pPr marL="0" indent="0">
              <a:buNone/>
            </a:pPr>
            <a:r>
              <a:rPr lang="hu-HU" sz="4000" b="1" dirty="0" smtClean="0"/>
              <a:t>Célja: </a:t>
            </a:r>
            <a:r>
              <a:rPr lang="hu-HU" sz="4000" dirty="0" smtClean="0"/>
              <a:t>kreativitás, szókincsfejlesztés, asszociatív gondolkodás fejlesztése</a:t>
            </a:r>
          </a:p>
          <a:p>
            <a:pPr marL="0" indent="0">
              <a:buNone/>
            </a:pPr>
            <a:endParaRPr lang="hu-HU" sz="4000" dirty="0"/>
          </a:p>
        </p:txBody>
      </p:sp>
      <p:sp>
        <p:nvSpPr>
          <p:cNvPr id="4" name="Téglalap 3"/>
          <p:cNvSpPr/>
          <p:nvPr/>
        </p:nvSpPr>
        <p:spPr>
          <a:xfrm>
            <a:off x="0" y="5593217"/>
            <a:ext cx="12192000" cy="1248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Kulcsszavak a versekhez</a:t>
            </a: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betlehem, csillag, bölcsek, fény, pásztorok, gyermek, Jézus, Isten, győzelem, ember, öröm</a:t>
            </a:r>
            <a:endParaRPr lang="hu-H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37468"/>
              </p:ext>
            </p:extLst>
          </p:nvPr>
        </p:nvGraphicFramePr>
        <p:xfrm>
          <a:off x="55420" y="443345"/>
          <a:ext cx="12081164" cy="61375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081164">
                  <a:extLst>
                    <a:ext uri="{9D8B030D-6E8A-4147-A177-3AD203B41FA5}">
                      <a16:colId xmlns:a16="http://schemas.microsoft.com/office/drawing/2014/main" val="354789568"/>
                    </a:ext>
                  </a:extLst>
                </a:gridCol>
              </a:tblGrid>
              <a:tr h="613756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 </a:t>
                      </a:r>
                      <a:r>
                        <a:rPr lang="hu-HU" sz="3200" dirty="0" smtClean="0">
                          <a:effectLst/>
                        </a:rPr>
                        <a:t>Mi</a:t>
                      </a:r>
                      <a:r>
                        <a:rPr lang="hu-HU" sz="3200" dirty="0">
                          <a:effectLst/>
                        </a:rPr>
                        <a:t>? (1 szó): </a:t>
                      </a:r>
                      <a:r>
                        <a:rPr lang="hu-HU" sz="3200" dirty="0" smtClean="0">
                          <a:effectLst/>
                        </a:rPr>
                        <a:t>    ______________________________________________</a:t>
                      </a:r>
                      <a:endParaRPr lang="hu-HU" sz="3200" dirty="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Milyen? (2 szó): </a:t>
                      </a:r>
                      <a:r>
                        <a:rPr lang="hu-HU" sz="3200" dirty="0" smtClean="0">
                          <a:effectLst/>
                        </a:rPr>
                        <a:t>_____________________________________________</a:t>
                      </a:r>
                      <a:endParaRPr lang="hu-HU" sz="3200" dirty="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Mit csinál? (3szó</a:t>
                      </a:r>
                      <a:r>
                        <a:rPr lang="hu-HU" sz="3200" dirty="0" smtClean="0">
                          <a:effectLst/>
                        </a:rPr>
                        <a:t>):____________________________________________</a:t>
                      </a:r>
                      <a:endParaRPr lang="hu-HU" sz="3200" dirty="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Mit gondolsz róla? (4 szóból álló mondat): </a:t>
                      </a:r>
                      <a:r>
                        <a:rPr lang="hu-HU" sz="3200" dirty="0" smtClean="0">
                          <a:effectLst/>
                        </a:rPr>
                        <a:t>________________________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effectLst/>
                        </a:rPr>
                        <a:t>___________________________________________________________</a:t>
                      </a:r>
                      <a:endParaRPr lang="hu-HU" sz="3200" dirty="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Más szóval (1 szó): </a:t>
                      </a:r>
                      <a:r>
                        <a:rPr lang="hu-HU" sz="3200" dirty="0" smtClean="0">
                          <a:effectLst/>
                        </a:rPr>
                        <a:t>__________________________________________</a:t>
                      </a:r>
                      <a:r>
                        <a:rPr lang="hu-HU" sz="3200" dirty="0">
                          <a:effectLst/>
                        </a:rPr>
                        <a:t> </a:t>
                      </a:r>
                      <a:endParaRPr lang="hu-H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6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10840"/>
              </p:ext>
            </p:extLst>
          </p:nvPr>
        </p:nvGraphicFramePr>
        <p:xfrm>
          <a:off x="0" y="151116"/>
          <a:ext cx="12192000" cy="6278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426505453"/>
                    </a:ext>
                  </a:extLst>
                </a:gridCol>
              </a:tblGrid>
              <a:tr h="5335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800" b="1" dirty="0">
                          <a:solidFill>
                            <a:schemeClr val="tx1"/>
                          </a:solidFill>
                          <a:effectLst/>
                        </a:rPr>
                        <a:t>Szélsziporka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800" b="0" dirty="0">
                          <a:solidFill>
                            <a:schemeClr val="tx1"/>
                          </a:solidFill>
                          <a:effectLst/>
                        </a:rPr>
                        <a:t>Szabadvers a témával kapcsolatban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</a:rPr>
                        <a:t>1. Azt álmodtam </a:t>
                      </a:r>
                      <a:r>
                        <a:rPr lang="hu-HU" sz="4000" b="0" dirty="0" smtClean="0">
                          <a:solidFill>
                            <a:schemeClr val="tx1"/>
                          </a:solidFill>
                          <a:effectLst/>
                        </a:rPr>
                        <a:t>________________</a:t>
                      </a: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</a:rPr>
                        <a:t>voltam </a:t>
                      </a:r>
                      <a:r>
                        <a:rPr lang="hu-HU" sz="2800" b="0" dirty="0">
                          <a:solidFill>
                            <a:schemeClr val="tx1"/>
                          </a:solidFill>
                          <a:effectLst/>
                        </a:rPr>
                        <a:t>(valaki vagy valami)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 smtClean="0">
                          <a:solidFill>
                            <a:schemeClr val="tx1"/>
                          </a:solidFill>
                          <a:effectLst/>
                        </a:rPr>
                        <a:t>2.__________________________________________</a:t>
                      </a:r>
                      <a:r>
                        <a:rPr lang="hu-HU" sz="2800" b="0" dirty="0">
                          <a:solidFill>
                            <a:schemeClr val="tx1"/>
                          </a:solidFill>
                          <a:effectLst/>
                        </a:rPr>
                        <a:t>Hol?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 smtClean="0">
                          <a:solidFill>
                            <a:schemeClr val="tx1"/>
                          </a:solidFill>
                          <a:effectLst/>
                        </a:rPr>
                        <a:t>3._________________________________</a:t>
                      </a:r>
                      <a:r>
                        <a:rPr lang="hu-HU" sz="2800" b="0" dirty="0">
                          <a:solidFill>
                            <a:schemeClr val="tx1"/>
                          </a:solidFill>
                          <a:effectLst/>
                        </a:rPr>
                        <a:t>Mi történt? </a:t>
                      </a:r>
                      <a:r>
                        <a:rPr lang="hu-H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2800" b="0" dirty="0">
                          <a:solidFill>
                            <a:schemeClr val="tx1"/>
                          </a:solidFill>
                          <a:effectLst/>
                        </a:rPr>
                        <a:t>esemény)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 smtClean="0">
                          <a:solidFill>
                            <a:schemeClr val="tx1"/>
                          </a:solidFill>
                          <a:effectLst/>
                        </a:rPr>
                        <a:t>4.________________________________________</a:t>
                      </a:r>
                      <a:r>
                        <a:rPr lang="hu-HU" sz="2800" b="0" dirty="0">
                          <a:solidFill>
                            <a:schemeClr val="tx1"/>
                          </a:solidFill>
                          <a:effectLst/>
                        </a:rPr>
                        <a:t>Hogyan?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72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78570"/>
              </p:ext>
            </p:extLst>
          </p:nvPr>
        </p:nvGraphicFramePr>
        <p:xfrm>
          <a:off x="0" y="1122320"/>
          <a:ext cx="12192000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546790372"/>
                    </a:ext>
                  </a:extLst>
                </a:gridCol>
              </a:tblGrid>
              <a:tr h="5015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4800" dirty="0" smtClean="0">
                          <a:solidFill>
                            <a:schemeClr val="tx1"/>
                          </a:solidFill>
                          <a:effectLst/>
                        </a:rPr>
                        <a:t>Haiku 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  <a:effectLst/>
                        </a:rPr>
                        <a:t>(Japán versforma - Három </a:t>
                      </a:r>
                      <a:r>
                        <a:rPr lang="hu-HU" sz="2800" dirty="0">
                          <a:solidFill>
                            <a:schemeClr val="tx1"/>
                          </a:solidFill>
                          <a:effectLst/>
                        </a:rPr>
                        <a:t>sor a témával kapcsolatban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hu-H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4800" b="0" dirty="0" smtClean="0">
                          <a:solidFill>
                            <a:schemeClr val="tx1"/>
                          </a:solidFill>
                          <a:effectLst/>
                        </a:rPr>
                        <a:t>téma</a:t>
                      </a:r>
                      <a:r>
                        <a:rPr lang="hu-HU" sz="48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hu-HU" sz="4800" b="0" dirty="0" smtClean="0">
                          <a:solidFill>
                            <a:schemeClr val="tx1"/>
                          </a:solidFill>
                          <a:effectLst/>
                        </a:rPr>
                        <a:t>________________________</a:t>
                      </a:r>
                      <a:endParaRPr lang="hu-HU" sz="4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4800" b="0" dirty="0">
                          <a:solidFill>
                            <a:schemeClr val="tx1"/>
                          </a:solidFill>
                          <a:effectLst/>
                        </a:rPr>
                        <a:t>1. sor: 5 szótag </a:t>
                      </a:r>
                      <a:r>
                        <a:rPr lang="hu-HU" sz="4800" b="0" dirty="0" smtClean="0">
                          <a:solidFill>
                            <a:schemeClr val="tx1"/>
                          </a:solidFill>
                          <a:effectLst/>
                        </a:rPr>
                        <a:t>___________________________</a:t>
                      </a:r>
                      <a:endParaRPr lang="hu-HU" sz="4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4800" b="0" dirty="0">
                          <a:solidFill>
                            <a:schemeClr val="tx1"/>
                          </a:solidFill>
                          <a:effectLst/>
                        </a:rPr>
                        <a:t>2. sor: 7 szótag </a:t>
                      </a:r>
                      <a:r>
                        <a:rPr lang="hu-HU" sz="4800" b="0" dirty="0" smtClean="0">
                          <a:solidFill>
                            <a:schemeClr val="tx1"/>
                          </a:solidFill>
                          <a:effectLst/>
                        </a:rPr>
                        <a:t>___________________________</a:t>
                      </a:r>
                      <a:endParaRPr lang="hu-HU" sz="4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4800" b="0" dirty="0">
                          <a:solidFill>
                            <a:schemeClr val="tx1"/>
                          </a:solidFill>
                          <a:effectLst/>
                        </a:rPr>
                        <a:t>3. sor:5 szótag </a:t>
                      </a:r>
                      <a:r>
                        <a:rPr lang="hu-HU" sz="4800" b="0" dirty="0" smtClean="0">
                          <a:solidFill>
                            <a:schemeClr val="tx1"/>
                          </a:solidFill>
                          <a:effectLst/>
                        </a:rPr>
                        <a:t>___________________________</a:t>
                      </a:r>
                      <a:endParaRPr lang="hu-HU" sz="4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76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1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12192000" cy="1277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Fent- lent találkozó vers</a:t>
            </a:r>
            <a:endParaRPr lang="hu-H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Írj szavakat, szószerkezeteket a kulcsszó betűinek felhasználásával! </a:t>
            </a:r>
            <a:endParaRPr lang="hu-H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Szabály: A kulcsszó első és utolsó betűjéhez írt szó, szószerkezet, mondat ugyanazt fejezze ki.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27620"/>
              </p:ext>
            </p:extLst>
          </p:nvPr>
        </p:nvGraphicFramePr>
        <p:xfrm>
          <a:off x="503572" y="1488078"/>
          <a:ext cx="10981846" cy="52313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45429">
                  <a:extLst>
                    <a:ext uri="{9D8B030D-6E8A-4147-A177-3AD203B41FA5}">
                      <a16:colId xmlns:a16="http://schemas.microsoft.com/office/drawing/2014/main" val="4248783629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560732469"/>
                    </a:ext>
                  </a:extLst>
                </a:gridCol>
                <a:gridCol w="5144032">
                  <a:extLst>
                    <a:ext uri="{9D8B030D-6E8A-4147-A177-3AD203B41FA5}">
                      <a16:colId xmlns:a16="http://schemas.microsoft.com/office/drawing/2014/main" val="2594058306"/>
                    </a:ext>
                  </a:extLst>
                </a:gridCol>
              </a:tblGrid>
              <a:tr h="6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                    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08905"/>
                  </a:ext>
                </a:extLst>
              </a:tr>
              <a:tr h="6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27183"/>
                  </a:ext>
                </a:extLst>
              </a:tr>
              <a:tr h="6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74349"/>
                  </a:ext>
                </a:extLst>
              </a:tr>
              <a:tr h="6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68120"/>
                  </a:ext>
                </a:extLst>
              </a:tr>
              <a:tr h="6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88440"/>
                  </a:ext>
                </a:extLst>
              </a:tr>
              <a:tr h="6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7345"/>
                  </a:ext>
                </a:extLst>
              </a:tr>
              <a:tr h="6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32936"/>
                  </a:ext>
                </a:extLst>
              </a:tr>
              <a:tr h="6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4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0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2254</Words>
  <Application>Microsoft Office PowerPoint</Application>
  <PresentationFormat>Szélesvásznú</PresentationFormat>
  <Paragraphs>342</Paragraphs>
  <Slides>45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Georgia</vt:lpstr>
      <vt:lpstr>Times New Roman</vt:lpstr>
      <vt:lpstr>Office-téma</vt:lpstr>
      <vt:lpstr>Karácsony felé 2018. november 17. Miskolc</vt:lpstr>
      <vt:lpstr>I. szakasz ~ 55 perc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Betlehemes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Katalin Erdődiné Sándor</dc:creator>
  <cp:lastModifiedBy>Mészáros Adrienn</cp:lastModifiedBy>
  <cp:revision>39</cp:revision>
  <dcterms:created xsi:type="dcterms:W3CDTF">2018-04-30T17:30:39Z</dcterms:created>
  <dcterms:modified xsi:type="dcterms:W3CDTF">2018-11-20T13:33:11Z</dcterms:modified>
</cp:coreProperties>
</file>