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  <p:sldId id="291" r:id="rId5"/>
    <p:sldId id="295" r:id="rId6"/>
    <p:sldId id="339" r:id="rId7"/>
    <p:sldId id="327" r:id="rId8"/>
    <p:sldId id="308" r:id="rId9"/>
    <p:sldId id="374" r:id="rId10"/>
    <p:sldId id="300" r:id="rId11"/>
    <p:sldId id="319" r:id="rId12"/>
    <p:sldId id="301" r:id="rId13"/>
    <p:sldId id="375" r:id="rId14"/>
    <p:sldId id="461" r:id="rId15"/>
    <p:sldId id="352" r:id="rId16"/>
    <p:sldId id="377" r:id="rId17"/>
    <p:sldId id="309" r:id="rId18"/>
    <p:sldId id="376" r:id="rId19"/>
    <p:sldId id="392" r:id="rId20"/>
    <p:sldId id="310" r:id="rId21"/>
    <p:sldId id="367" r:id="rId22"/>
    <p:sldId id="368" r:id="rId23"/>
    <p:sldId id="393" r:id="rId24"/>
    <p:sldId id="394" r:id="rId25"/>
    <p:sldId id="395" r:id="rId26"/>
    <p:sldId id="396" r:id="rId27"/>
    <p:sldId id="441" r:id="rId28"/>
    <p:sldId id="405" r:id="rId29"/>
    <p:sldId id="407" r:id="rId30"/>
    <p:sldId id="406" r:id="rId31"/>
    <p:sldId id="420" r:id="rId32"/>
    <p:sldId id="421" r:id="rId33"/>
    <p:sldId id="293" r:id="rId34"/>
    <p:sldId id="408" r:id="rId35"/>
    <p:sldId id="434" r:id="rId36"/>
    <p:sldId id="409" r:id="rId37"/>
    <p:sldId id="412" r:id="rId38"/>
    <p:sldId id="433" r:id="rId39"/>
    <p:sldId id="410" r:id="rId40"/>
    <p:sldId id="442" r:id="rId41"/>
    <p:sldId id="411" r:id="rId42"/>
    <p:sldId id="296" r:id="rId43"/>
    <p:sldId id="413" r:id="rId44"/>
    <p:sldId id="422" r:id="rId45"/>
    <p:sldId id="285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75" autoAdjust="0"/>
  </p:normalViewPr>
  <p:slideViewPr>
    <p:cSldViewPr>
      <p:cViewPr varScale="1">
        <p:scale>
          <a:sx n="61" d="100"/>
          <a:sy n="61" d="100"/>
        </p:scale>
        <p:origin x="-143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3C696-91CE-4DE7-BF88-68925EBD33F1}" type="doc">
      <dgm:prSet loTypeId="urn:microsoft.com/office/officeart/2005/8/layout/hList7#1" loCatId="list" qsTypeId="urn:microsoft.com/office/officeart/2005/8/quickstyle/simple1#2" qsCatId="simple" csTypeId="urn:microsoft.com/office/officeart/2005/8/colors/colorful2#2" csCatId="colorful" phldr="1"/>
      <dgm:spPr/>
      <dgm:t>
        <a:bodyPr/>
        <a:lstStyle/>
        <a:p>
          <a:endParaRPr lang="hu-HU"/>
        </a:p>
      </dgm:t>
    </dgm:pt>
    <dgm:pt modelId="{8324CB31-C62F-4366-9024-2266C3A3F7DA}">
      <dgm:prSet custT="1"/>
      <dgm:spPr/>
      <dgm:t>
        <a:bodyPr/>
        <a:lstStyle/>
        <a:p>
          <a:pPr rtl="0"/>
          <a:r>
            <a:rPr lang="hu-HU" sz="2000" dirty="0" smtClean="0"/>
            <a:t>                                                        </a:t>
          </a:r>
          <a:r>
            <a:rPr lang="hu-HU" sz="2000" b="1" dirty="0" smtClean="0"/>
            <a:t>Középiskolák</a:t>
          </a:r>
        </a:p>
      </dgm:t>
    </dgm:pt>
    <dgm:pt modelId="{9ECF62FF-5074-4EBB-9561-D10943BD4413}" cxnId="{DA7DCB82-85BB-4ADC-9E72-A7BCEE5908AD}" type="parTrans">
      <dgm:prSet/>
      <dgm:spPr/>
      <dgm:t>
        <a:bodyPr/>
        <a:lstStyle/>
        <a:p>
          <a:endParaRPr lang="hu-HU"/>
        </a:p>
      </dgm:t>
    </dgm:pt>
    <dgm:pt modelId="{71294F03-A2DB-42C9-9580-221D42627398}" cxnId="{DA7DCB82-85BB-4ADC-9E72-A7BCEE5908AD}" type="sibTrans">
      <dgm:prSet/>
      <dgm:spPr/>
      <dgm:t>
        <a:bodyPr/>
        <a:lstStyle/>
        <a:p>
          <a:endParaRPr lang="hu-HU"/>
        </a:p>
      </dgm:t>
    </dgm:pt>
    <dgm:pt modelId="{A4778220-C2A0-45A8-8043-617F6F1A66FE}">
      <dgm:prSet custT="1"/>
      <dgm:spPr/>
      <dgm:t>
        <a:bodyPr/>
        <a:lstStyle/>
        <a:p>
          <a:pPr rtl="0"/>
          <a:r>
            <a:rPr lang="hu-HU" sz="2000" dirty="0" smtClean="0"/>
            <a:t> </a:t>
          </a:r>
          <a:r>
            <a:rPr lang="hu-HU" sz="2000" b="1" dirty="0" smtClean="0"/>
            <a:t>Kollégiumok</a:t>
          </a:r>
        </a:p>
      </dgm:t>
    </dgm:pt>
    <dgm:pt modelId="{64DE1F42-8E98-4878-A1B9-31D58F3D4182}" cxnId="{2F4C5E66-22CD-4D97-8705-C9B9441B0077}" type="parTrans">
      <dgm:prSet/>
      <dgm:spPr/>
      <dgm:t>
        <a:bodyPr/>
        <a:lstStyle/>
        <a:p>
          <a:endParaRPr lang="hu-HU"/>
        </a:p>
      </dgm:t>
    </dgm:pt>
    <dgm:pt modelId="{670F9676-7028-4B2F-BAB2-7DDE3A2B46C5}" cxnId="{2F4C5E66-22CD-4D97-8705-C9B9441B0077}" type="sibTrans">
      <dgm:prSet/>
      <dgm:spPr/>
      <dgm:t>
        <a:bodyPr/>
        <a:lstStyle/>
        <a:p>
          <a:endParaRPr lang="hu-HU"/>
        </a:p>
      </dgm:t>
    </dgm:pt>
    <dgm:pt modelId="{EFB3F1AB-0A94-416E-91F0-895D0257FD23}">
      <dgm:prSet custT="1"/>
      <dgm:spPr/>
      <dgm:t>
        <a:bodyPr/>
        <a:lstStyle/>
        <a:p>
          <a:pPr rtl="0"/>
          <a:r>
            <a:rPr lang="hu-HU" sz="2000" dirty="0" smtClean="0"/>
            <a:t>  </a:t>
          </a:r>
          <a:r>
            <a:rPr lang="hu-HU" sz="2000" b="1" dirty="0" smtClean="0"/>
            <a:t>Tanodák</a:t>
          </a:r>
          <a:endParaRPr lang="hu-HU" sz="2000" b="1" dirty="0"/>
        </a:p>
      </dgm:t>
    </dgm:pt>
    <dgm:pt modelId="{F986635D-1350-48D1-80C4-5EB507C61B10}" cxnId="{4D34CB8B-12B1-4F5E-99FA-FC0AA169A654}" type="parTrans">
      <dgm:prSet/>
      <dgm:spPr/>
      <dgm:t>
        <a:bodyPr/>
        <a:lstStyle/>
        <a:p>
          <a:endParaRPr lang="hu-HU"/>
        </a:p>
      </dgm:t>
    </dgm:pt>
    <dgm:pt modelId="{C7357A7D-9F47-4436-9701-0AFDED4D4226}" cxnId="{4D34CB8B-12B1-4F5E-99FA-FC0AA169A654}" type="sibTrans">
      <dgm:prSet/>
      <dgm:spPr/>
      <dgm:t>
        <a:bodyPr/>
        <a:lstStyle/>
        <a:p>
          <a:endParaRPr lang="hu-HU"/>
        </a:p>
      </dgm:t>
    </dgm:pt>
    <dgm:pt modelId="{B335ABA4-02DD-4B47-87A0-E9F89820CCC0}">
      <dgm:prSet custT="1"/>
      <dgm:spPr/>
      <dgm:t>
        <a:bodyPr/>
        <a:lstStyle/>
        <a:p>
          <a:pPr rtl="0"/>
          <a:endParaRPr lang="hu-HU" sz="2000" b="1" dirty="0" smtClean="0"/>
        </a:p>
        <a:p>
          <a:pPr rtl="0"/>
          <a:r>
            <a:rPr lang="hu-HU" sz="2000" b="1" dirty="0" smtClean="0"/>
            <a:t>Tehetség-pontok</a:t>
          </a:r>
          <a:endParaRPr lang="hu-HU" sz="2000" dirty="0"/>
        </a:p>
      </dgm:t>
    </dgm:pt>
    <dgm:pt modelId="{97266ED5-A208-48CB-B283-4C727A83621D}" cxnId="{7D20C20D-AD7D-4F71-9B53-F3FC9DD17B45}" type="parTrans">
      <dgm:prSet/>
      <dgm:spPr/>
      <dgm:t>
        <a:bodyPr/>
        <a:lstStyle/>
        <a:p>
          <a:endParaRPr lang="hu-HU"/>
        </a:p>
      </dgm:t>
    </dgm:pt>
    <dgm:pt modelId="{785B533B-96C0-4A7F-82C9-6DAA20BB398B}" cxnId="{7D20C20D-AD7D-4F71-9B53-F3FC9DD17B45}" type="sibTrans">
      <dgm:prSet/>
      <dgm:spPr/>
      <dgm:t>
        <a:bodyPr/>
        <a:lstStyle/>
        <a:p>
          <a:endParaRPr lang="hu-HU"/>
        </a:p>
      </dgm:t>
    </dgm:pt>
    <dgm:pt modelId="{CADEBF84-8B76-41EB-8EEE-B5F74EB28473}" type="pres">
      <dgm:prSet presAssocID="{ABD3C696-91CE-4DE7-BF88-68925EBD3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7B2AF9F-A7D3-4BB2-8781-276C2D03CDA7}" type="pres">
      <dgm:prSet presAssocID="{ABD3C696-91CE-4DE7-BF88-68925EBD33F1}" presName="fgShape" presStyleLbl="fgShp" presStyleIdx="0" presStyleCnt="1" custScaleX="107334" custLinFactNeighborX="-407" custLinFactNeighborY="-236"/>
      <dgm:spPr/>
    </dgm:pt>
    <dgm:pt modelId="{DD738AE8-69C4-4EDC-8E8D-8CB0E05F90C8}" type="pres">
      <dgm:prSet presAssocID="{ABD3C696-91CE-4DE7-BF88-68925EBD33F1}" presName="linComp" presStyleCnt="0"/>
      <dgm:spPr/>
    </dgm:pt>
    <dgm:pt modelId="{7C19DFC1-C178-4E2C-BA57-7D060395F027}" type="pres">
      <dgm:prSet presAssocID="{8324CB31-C62F-4366-9024-2266C3A3F7DA}" presName="compNode" presStyleCnt="0"/>
      <dgm:spPr/>
    </dgm:pt>
    <dgm:pt modelId="{1539FEC0-6DE0-49EC-932B-A81C40A93BCC}" type="pres">
      <dgm:prSet presAssocID="{8324CB31-C62F-4366-9024-2266C3A3F7DA}" presName="bkgdShape" presStyleLbl="node1" presStyleIdx="0" presStyleCnt="4" custScaleX="120063"/>
      <dgm:spPr/>
      <dgm:t>
        <a:bodyPr/>
        <a:lstStyle/>
        <a:p>
          <a:endParaRPr lang="hu-HU"/>
        </a:p>
      </dgm:t>
    </dgm:pt>
    <dgm:pt modelId="{714769A0-08EE-4DFA-BFE1-B752E69E0186}" type="pres">
      <dgm:prSet presAssocID="{8324CB31-C62F-4366-9024-2266C3A3F7D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17A517-FB43-4875-9E3D-CFBCFE5A83D6}" type="pres">
      <dgm:prSet presAssocID="{8324CB31-C62F-4366-9024-2266C3A3F7DA}" presName="invisiNode" presStyleLbl="node1" presStyleIdx="0" presStyleCnt="4"/>
      <dgm:spPr/>
    </dgm:pt>
    <dgm:pt modelId="{142E611A-7AA8-4F5B-A371-9C27DB61D662}" type="pres">
      <dgm:prSet presAssocID="{8324CB31-C62F-4366-9024-2266C3A3F7DA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F8265E-F389-4A2E-809C-DEE0941D6270}" type="pres">
      <dgm:prSet presAssocID="{71294F03-A2DB-42C9-9580-221D4262739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DA9214C-8C25-4D4E-8712-9FCA27D032B3}" type="pres">
      <dgm:prSet presAssocID="{A4778220-C2A0-45A8-8043-617F6F1A66FE}" presName="compNode" presStyleCnt="0"/>
      <dgm:spPr/>
    </dgm:pt>
    <dgm:pt modelId="{8B4DBEF7-AD47-4DDA-9EBC-1F38FE23E8C2}" type="pres">
      <dgm:prSet presAssocID="{A4778220-C2A0-45A8-8043-617F6F1A66FE}" presName="bkgdShape" presStyleLbl="node1" presStyleIdx="1" presStyleCnt="4"/>
      <dgm:spPr/>
      <dgm:t>
        <a:bodyPr/>
        <a:lstStyle/>
        <a:p>
          <a:endParaRPr lang="hu-HU"/>
        </a:p>
      </dgm:t>
    </dgm:pt>
    <dgm:pt modelId="{2F70FA91-FEBE-469B-BAB8-64D87995151B}" type="pres">
      <dgm:prSet presAssocID="{A4778220-C2A0-45A8-8043-617F6F1A66F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B8A30E-8B6E-4695-8B1E-E421EA753951}" type="pres">
      <dgm:prSet presAssocID="{A4778220-C2A0-45A8-8043-617F6F1A66FE}" presName="invisiNode" presStyleLbl="node1" presStyleIdx="1" presStyleCnt="4"/>
      <dgm:spPr/>
    </dgm:pt>
    <dgm:pt modelId="{C3E9CCF6-A8A5-4019-ACAA-B505D8CFE3EB}" type="pres">
      <dgm:prSet presAssocID="{A4778220-C2A0-45A8-8043-617F6F1A66FE}" presName="imagNode" presStyleLbl="fgImgPlace1" presStyleIdx="1" presStyleCnt="4" custScaleX="1087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0FE9F-3DAD-42A6-88A0-85956FDBE070}" type="pres">
      <dgm:prSet presAssocID="{670F9676-7028-4B2F-BAB2-7DDE3A2B46C5}" presName="sibTrans" presStyleLbl="sibTrans2D1" presStyleIdx="0" presStyleCnt="0"/>
      <dgm:spPr/>
      <dgm:t>
        <a:bodyPr/>
        <a:lstStyle/>
        <a:p>
          <a:endParaRPr lang="hu-HU"/>
        </a:p>
      </dgm:t>
    </dgm:pt>
    <dgm:pt modelId="{6AB28EA5-6DC3-4E5F-8569-EFEBDE135369}" type="pres">
      <dgm:prSet presAssocID="{EFB3F1AB-0A94-416E-91F0-895D0257FD23}" presName="compNode" presStyleCnt="0"/>
      <dgm:spPr/>
    </dgm:pt>
    <dgm:pt modelId="{3FBF8864-6B4F-46A1-BD0E-514584D9CD99}" type="pres">
      <dgm:prSet presAssocID="{EFB3F1AB-0A94-416E-91F0-895D0257FD23}" presName="bkgdShape" presStyleLbl="node1" presStyleIdx="2" presStyleCnt="4" custScaleX="93792"/>
      <dgm:spPr/>
      <dgm:t>
        <a:bodyPr/>
        <a:lstStyle/>
        <a:p>
          <a:endParaRPr lang="hu-HU"/>
        </a:p>
      </dgm:t>
    </dgm:pt>
    <dgm:pt modelId="{716317B0-BAB2-442C-9858-255317FB21EF}" type="pres">
      <dgm:prSet presAssocID="{EFB3F1AB-0A94-416E-91F0-895D0257FD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EC5C88-F150-4CFB-AF5C-EECAB218C852}" type="pres">
      <dgm:prSet presAssocID="{EFB3F1AB-0A94-416E-91F0-895D0257FD23}" presName="invisiNode" presStyleLbl="node1" presStyleIdx="2" presStyleCnt="4"/>
      <dgm:spPr/>
    </dgm:pt>
    <dgm:pt modelId="{73586D03-E52B-4A63-B12C-8B79CA83240E}" type="pres">
      <dgm:prSet presAssocID="{EFB3F1AB-0A94-416E-91F0-895D0257FD23}" presName="imagNode" presStyleLbl="fgImgPlace1" presStyleIdx="2" presStyleCnt="4" custLinFactNeighborX="1901" custLinFactNeighborY="16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hu-HU"/>
        </a:p>
      </dgm:t>
    </dgm:pt>
    <dgm:pt modelId="{A767F47B-3DE0-4A8F-A8D3-F5FF67F38A9F}" type="pres">
      <dgm:prSet presAssocID="{C7357A7D-9F47-4436-9701-0AFDED4D4226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8AE4AF7-8DAE-42A7-961C-5FB2B1EBF756}" type="pres">
      <dgm:prSet presAssocID="{B335ABA4-02DD-4B47-87A0-E9F89820CCC0}" presName="compNode" presStyleCnt="0"/>
      <dgm:spPr/>
    </dgm:pt>
    <dgm:pt modelId="{04DCD73A-1BBD-4F35-BA23-734391F4CE10}" type="pres">
      <dgm:prSet presAssocID="{B335ABA4-02DD-4B47-87A0-E9F89820CCC0}" presName="bkgdShape" presStyleLbl="node1" presStyleIdx="3" presStyleCnt="4"/>
      <dgm:spPr/>
      <dgm:t>
        <a:bodyPr/>
        <a:lstStyle/>
        <a:p>
          <a:endParaRPr lang="hu-HU"/>
        </a:p>
      </dgm:t>
    </dgm:pt>
    <dgm:pt modelId="{DF4B7E02-F6D1-405F-9590-4C2AD149B8BC}" type="pres">
      <dgm:prSet presAssocID="{B335ABA4-02DD-4B47-87A0-E9F89820CCC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077F31-EF28-44C5-8995-53CBEC5D223A}" type="pres">
      <dgm:prSet presAssocID="{B335ABA4-02DD-4B47-87A0-E9F89820CCC0}" presName="invisiNode" presStyleLbl="node1" presStyleIdx="3" presStyleCnt="4"/>
      <dgm:spPr/>
    </dgm:pt>
    <dgm:pt modelId="{69BAE98E-C7D6-4738-9EBB-5B78D5739FC1}" type="pres">
      <dgm:prSet presAssocID="{B335ABA4-02DD-4B47-87A0-E9F89820CCC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/>
        </a:p>
      </dgm:t>
    </dgm:pt>
  </dgm:ptLst>
  <dgm:cxnLst>
    <dgm:cxn modelId="{719866B4-5801-4336-8AB7-1CD782D31442}" type="presOf" srcId="{A4778220-C2A0-45A8-8043-617F6F1A66FE}" destId="{8B4DBEF7-AD47-4DDA-9EBC-1F38FE23E8C2}" srcOrd="0" destOrd="0" presId="urn:microsoft.com/office/officeart/2005/8/layout/hList7#1"/>
    <dgm:cxn modelId="{2F4C5E66-22CD-4D97-8705-C9B9441B0077}" srcId="{ABD3C696-91CE-4DE7-BF88-68925EBD33F1}" destId="{A4778220-C2A0-45A8-8043-617F6F1A66FE}" srcOrd="1" destOrd="0" parTransId="{64DE1F42-8E98-4878-A1B9-31D58F3D4182}" sibTransId="{670F9676-7028-4B2F-BAB2-7DDE3A2B46C5}"/>
    <dgm:cxn modelId="{5C069256-33F8-4C1F-88C8-807439A372B6}" type="presOf" srcId="{8324CB31-C62F-4366-9024-2266C3A3F7DA}" destId="{1539FEC0-6DE0-49EC-932B-A81C40A93BCC}" srcOrd="0" destOrd="0" presId="urn:microsoft.com/office/officeart/2005/8/layout/hList7#1"/>
    <dgm:cxn modelId="{3C612F21-AD94-472F-8C55-F319DC864B70}" type="presOf" srcId="{71294F03-A2DB-42C9-9580-221D42627398}" destId="{15F8265E-F389-4A2E-809C-DEE0941D6270}" srcOrd="0" destOrd="0" presId="urn:microsoft.com/office/officeart/2005/8/layout/hList7#1"/>
    <dgm:cxn modelId="{D788867E-A008-47E1-8993-028AA75A94A1}" type="presOf" srcId="{A4778220-C2A0-45A8-8043-617F6F1A66FE}" destId="{2F70FA91-FEBE-469B-BAB8-64D87995151B}" srcOrd="1" destOrd="0" presId="urn:microsoft.com/office/officeart/2005/8/layout/hList7#1"/>
    <dgm:cxn modelId="{742A5C87-73F8-4281-9ACB-4FF0617D6CAF}" type="presOf" srcId="{B335ABA4-02DD-4B47-87A0-E9F89820CCC0}" destId="{04DCD73A-1BBD-4F35-BA23-734391F4CE10}" srcOrd="0" destOrd="0" presId="urn:microsoft.com/office/officeart/2005/8/layout/hList7#1"/>
    <dgm:cxn modelId="{7D20C20D-AD7D-4F71-9B53-F3FC9DD17B45}" srcId="{ABD3C696-91CE-4DE7-BF88-68925EBD33F1}" destId="{B335ABA4-02DD-4B47-87A0-E9F89820CCC0}" srcOrd="3" destOrd="0" parTransId="{97266ED5-A208-48CB-B283-4C727A83621D}" sibTransId="{785B533B-96C0-4A7F-82C9-6DAA20BB398B}"/>
    <dgm:cxn modelId="{05F056AD-8DF8-4765-AF4C-69AD21902F50}" type="presOf" srcId="{B335ABA4-02DD-4B47-87A0-E9F89820CCC0}" destId="{DF4B7E02-F6D1-405F-9590-4C2AD149B8BC}" srcOrd="1" destOrd="0" presId="urn:microsoft.com/office/officeart/2005/8/layout/hList7#1"/>
    <dgm:cxn modelId="{CE90CF64-7C88-4382-A5E7-752B47DFE848}" type="presOf" srcId="{670F9676-7028-4B2F-BAB2-7DDE3A2B46C5}" destId="{8130FE9F-3DAD-42A6-88A0-85956FDBE070}" srcOrd="0" destOrd="0" presId="urn:microsoft.com/office/officeart/2005/8/layout/hList7#1"/>
    <dgm:cxn modelId="{BA4C8CBA-046A-443A-8DC6-6780D9C8AD94}" type="presOf" srcId="{ABD3C696-91CE-4DE7-BF88-68925EBD33F1}" destId="{CADEBF84-8B76-41EB-8EEE-B5F74EB28473}" srcOrd="0" destOrd="0" presId="urn:microsoft.com/office/officeart/2005/8/layout/hList7#1"/>
    <dgm:cxn modelId="{DA7DCB82-85BB-4ADC-9E72-A7BCEE5908AD}" srcId="{ABD3C696-91CE-4DE7-BF88-68925EBD33F1}" destId="{8324CB31-C62F-4366-9024-2266C3A3F7DA}" srcOrd="0" destOrd="0" parTransId="{9ECF62FF-5074-4EBB-9561-D10943BD4413}" sibTransId="{71294F03-A2DB-42C9-9580-221D42627398}"/>
    <dgm:cxn modelId="{4D34CB8B-12B1-4F5E-99FA-FC0AA169A654}" srcId="{ABD3C696-91CE-4DE7-BF88-68925EBD33F1}" destId="{EFB3F1AB-0A94-416E-91F0-895D0257FD23}" srcOrd="2" destOrd="0" parTransId="{F986635D-1350-48D1-80C4-5EB507C61B10}" sibTransId="{C7357A7D-9F47-4436-9701-0AFDED4D4226}"/>
    <dgm:cxn modelId="{AD85AEE0-6FD0-48BD-9E03-196E54DBE787}" type="presOf" srcId="{8324CB31-C62F-4366-9024-2266C3A3F7DA}" destId="{714769A0-08EE-4DFA-BFE1-B752E69E0186}" srcOrd="1" destOrd="0" presId="urn:microsoft.com/office/officeart/2005/8/layout/hList7#1"/>
    <dgm:cxn modelId="{DFFBC822-E911-4408-8F1C-B04DB87C5E02}" type="presOf" srcId="{C7357A7D-9F47-4436-9701-0AFDED4D4226}" destId="{A767F47B-3DE0-4A8F-A8D3-F5FF67F38A9F}" srcOrd="0" destOrd="0" presId="urn:microsoft.com/office/officeart/2005/8/layout/hList7#1"/>
    <dgm:cxn modelId="{2AD4840C-D2F4-424A-BD5A-4B8DC73DF395}" type="presOf" srcId="{EFB3F1AB-0A94-416E-91F0-895D0257FD23}" destId="{716317B0-BAB2-442C-9858-255317FB21EF}" srcOrd="1" destOrd="0" presId="urn:microsoft.com/office/officeart/2005/8/layout/hList7#1"/>
    <dgm:cxn modelId="{C1C88725-A02A-437B-BAE0-70313C07C0AC}" type="presOf" srcId="{EFB3F1AB-0A94-416E-91F0-895D0257FD23}" destId="{3FBF8864-6B4F-46A1-BD0E-514584D9CD99}" srcOrd="0" destOrd="0" presId="urn:microsoft.com/office/officeart/2005/8/layout/hList7#1"/>
    <dgm:cxn modelId="{6870188A-4BCD-4908-A94B-60AA135938FB}" type="presParOf" srcId="{CADEBF84-8B76-41EB-8EEE-B5F74EB28473}" destId="{F7B2AF9F-A7D3-4BB2-8781-276C2D03CDA7}" srcOrd="0" destOrd="0" presId="urn:microsoft.com/office/officeart/2005/8/layout/hList7#1"/>
    <dgm:cxn modelId="{42AA9949-5981-4C9E-A4EC-190154B1503C}" type="presParOf" srcId="{CADEBF84-8B76-41EB-8EEE-B5F74EB28473}" destId="{DD738AE8-69C4-4EDC-8E8D-8CB0E05F90C8}" srcOrd="1" destOrd="0" presId="urn:microsoft.com/office/officeart/2005/8/layout/hList7#1"/>
    <dgm:cxn modelId="{1E848F5F-F663-4AE1-8480-5801C6DBEAA0}" type="presParOf" srcId="{DD738AE8-69C4-4EDC-8E8D-8CB0E05F90C8}" destId="{7C19DFC1-C178-4E2C-BA57-7D060395F027}" srcOrd="0" destOrd="0" presId="urn:microsoft.com/office/officeart/2005/8/layout/hList7#1"/>
    <dgm:cxn modelId="{64530443-5C51-4046-8591-53E7ACF1CE4F}" type="presParOf" srcId="{7C19DFC1-C178-4E2C-BA57-7D060395F027}" destId="{1539FEC0-6DE0-49EC-932B-A81C40A93BCC}" srcOrd="0" destOrd="0" presId="urn:microsoft.com/office/officeart/2005/8/layout/hList7#1"/>
    <dgm:cxn modelId="{D305B3A2-0876-477F-A714-C90570E9C2FA}" type="presParOf" srcId="{7C19DFC1-C178-4E2C-BA57-7D060395F027}" destId="{714769A0-08EE-4DFA-BFE1-B752E69E0186}" srcOrd="1" destOrd="0" presId="urn:microsoft.com/office/officeart/2005/8/layout/hList7#1"/>
    <dgm:cxn modelId="{285AE692-5F6C-44EB-8947-57202E75EDA7}" type="presParOf" srcId="{7C19DFC1-C178-4E2C-BA57-7D060395F027}" destId="{2317A517-FB43-4875-9E3D-CFBCFE5A83D6}" srcOrd="2" destOrd="0" presId="urn:microsoft.com/office/officeart/2005/8/layout/hList7#1"/>
    <dgm:cxn modelId="{B047EC20-0D59-4B80-8DE5-17905264CEC6}" type="presParOf" srcId="{7C19DFC1-C178-4E2C-BA57-7D060395F027}" destId="{142E611A-7AA8-4F5B-A371-9C27DB61D662}" srcOrd="3" destOrd="0" presId="urn:microsoft.com/office/officeart/2005/8/layout/hList7#1"/>
    <dgm:cxn modelId="{1FC1FA57-D7DE-4351-B361-8014ECE7524C}" type="presParOf" srcId="{DD738AE8-69C4-4EDC-8E8D-8CB0E05F90C8}" destId="{15F8265E-F389-4A2E-809C-DEE0941D6270}" srcOrd="1" destOrd="0" presId="urn:microsoft.com/office/officeart/2005/8/layout/hList7#1"/>
    <dgm:cxn modelId="{CE9F2B92-5E11-449D-A59A-FF0B7F216461}" type="presParOf" srcId="{DD738AE8-69C4-4EDC-8E8D-8CB0E05F90C8}" destId="{8DA9214C-8C25-4D4E-8712-9FCA27D032B3}" srcOrd="2" destOrd="0" presId="urn:microsoft.com/office/officeart/2005/8/layout/hList7#1"/>
    <dgm:cxn modelId="{A9B33EBC-0B7D-4FE7-ABF0-750F85ACAF29}" type="presParOf" srcId="{8DA9214C-8C25-4D4E-8712-9FCA27D032B3}" destId="{8B4DBEF7-AD47-4DDA-9EBC-1F38FE23E8C2}" srcOrd="0" destOrd="0" presId="urn:microsoft.com/office/officeart/2005/8/layout/hList7#1"/>
    <dgm:cxn modelId="{AA5573A4-350F-46AF-9CDE-78B63A44F2DE}" type="presParOf" srcId="{8DA9214C-8C25-4D4E-8712-9FCA27D032B3}" destId="{2F70FA91-FEBE-469B-BAB8-64D87995151B}" srcOrd="1" destOrd="0" presId="urn:microsoft.com/office/officeart/2005/8/layout/hList7#1"/>
    <dgm:cxn modelId="{69579F72-3FF1-43E9-ACB0-15743FB145F4}" type="presParOf" srcId="{8DA9214C-8C25-4D4E-8712-9FCA27D032B3}" destId="{07B8A30E-8B6E-4695-8B1E-E421EA753951}" srcOrd="2" destOrd="0" presId="urn:microsoft.com/office/officeart/2005/8/layout/hList7#1"/>
    <dgm:cxn modelId="{F38074D7-0FBC-4CD2-9EA8-BD6DBC026886}" type="presParOf" srcId="{8DA9214C-8C25-4D4E-8712-9FCA27D032B3}" destId="{C3E9CCF6-A8A5-4019-ACAA-B505D8CFE3EB}" srcOrd="3" destOrd="0" presId="urn:microsoft.com/office/officeart/2005/8/layout/hList7#1"/>
    <dgm:cxn modelId="{71B5C74A-EB54-4B5B-BF26-81A21928AC01}" type="presParOf" srcId="{DD738AE8-69C4-4EDC-8E8D-8CB0E05F90C8}" destId="{8130FE9F-3DAD-42A6-88A0-85956FDBE070}" srcOrd="3" destOrd="0" presId="urn:microsoft.com/office/officeart/2005/8/layout/hList7#1"/>
    <dgm:cxn modelId="{C12BDF3F-114E-46A1-BF9B-EC5BDFC1CFC2}" type="presParOf" srcId="{DD738AE8-69C4-4EDC-8E8D-8CB0E05F90C8}" destId="{6AB28EA5-6DC3-4E5F-8569-EFEBDE135369}" srcOrd="4" destOrd="0" presId="urn:microsoft.com/office/officeart/2005/8/layout/hList7#1"/>
    <dgm:cxn modelId="{8992D32D-28F0-4F6C-9A71-0FD61F77BFEC}" type="presParOf" srcId="{6AB28EA5-6DC3-4E5F-8569-EFEBDE135369}" destId="{3FBF8864-6B4F-46A1-BD0E-514584D9CD99}" srcOrd="0" destOrd="0" presId="urn:microsoft.com/office/officeart/2005/8/layout/hList7#1"/>
    <dgm:cxn modelId="{C9623C47-A51D-4CA3-B075-08E85A211017}" type="presParOf" srcId="{6AB28EA5-6DC3-4E5F-8569-EFEBDE135369}" destId="{716317B0-BAB2-442C-9858-255317FB21EF}" srcOrd="1" destOrd="0" presId="urn:microsoft.com/office/officeart/2005/8/layout/hList7#1"/>
    <dgm:cxn modelId="{6F9C71A0-37FB-4CE0-8B78-94E4EFE396E1}" type="presParOf" srcId="{6AB28EA5-6DC3-4E5F-8569-EFEBDE135369}" destId="{0EEC5C88-F150-4CFB-AF5C-EECAB218C852}" srcOrd="2" destOrd="0" presId="urn:microsoft.com/office/officeart/2005/8/layout/hList7#1"/>
    <dgm:cxn modelId="{4167D713-FD0D-4DA9-8293-252C6F49439D}" type="presParOf" srcId="{6AB28EA5-6DC3-4E5F-8569-EFEBDE135369}" destId="{73586D03-E52B-4A63-B12C-8B79CA83240E}" srcOrd="3" destOrd="0" presId="urn:microsoft.com/office/officeart/2005/8/layout/hList7#1"/>
    <dgm:cxn modelId="{F2E172AC-DF68-4CF4-A4CA-69A753AC2C6E}" type="presParOf" srcId="{DD738AE8-69C4-4EDC-8E8D-8CB0E05F90C8}" destId="{A767F47B-3DE0-4A8F-A8D3-F5FF67F38A9F}" srcOrd="5" destOrd="0" presId="urn:microsoft.com/office/officeart/2005/8/layout/hList7#1"/>
    <dgm:cxn modelId="{43A03976-7051-4AB6-BBA5-F37239CA6926}" type="presParOf" srcId="{DD738AE8-69C4-4EDC-8E8D-8CB0E05F90C8}" destId="{D8AE4AF7-8DAE-42A7-961C-5FB2B1EBF756}" srcOrd="6" destOrd="0" presId="urn:microsoft.com/office/officeart/2005/8/layout/hList7#1"/>
    <dgm:cxn modelId="{02B70050-6BC3-4516-A5AC-0096C586B8C5}" type="presParOf" srcId="{D8AE4AF7-8DAE-42A7-961C-5FB2B1EBF756}" destId="{04DCD73A-1BBD-4F35-BA23-734391F4CE10}" srcOrd="0" destOrd="0" presId="urn:microsoft.com/office/officeart/2005/8/layout/hList7#1"/>
    <dgm:cxn modelId="{E773DAF5-0558-485B-BFFB-1257D4448385}" type="presParOf" srcId="{D8AE4AF7-8DAE-42A7-961C-5FB2B1EBF756}" destId="{DF4B7E02-F6D1-405F-9590-4C2AD149B8BC}" srcOrd="1" destOrd="0" presId="urn:microsoft.com/office/officeart/2005/8/layout/hList7#1"/>
    <dgm:cxn modelId="{1AD3F003-9503-40E9-80DD-988FE403A5A6}" type="presParOf" srcId="{D8AE4AF7-8DAE-42A7-961C-5FB2B1EBF756}" destId="{82077F31-EF28-44C5-8995-53CBEC5D223A}" srcOrd="2" destOrd="0" presId="urn:microsoft.com/office/officeart/2005/8/layout/hList7#1"/>
    <dgm:cxn modelId="{7D90E4ED-B2C4-4824-BE6D-6512286542E1}" type="presParOf" srcId="{D8AE4AF7-8DAE-42A7-961C-5FB2B1EBF756}" destId="{69BAE98E-C7D6-4738-9EBB-5B78D5739FC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39FEC0-6DE0-49EC-932B-A81C40A93BCC}">
      <dsp:nvSpPr>
        <dsp:cNvPr id="0" name=""/>
        <dsp:cNvSpPr/>
      </dsp:nvSpPr>
      <dsp:spPr>
        <a:xfrm>
          <a:off x="2776" y="0"/>
          <a:ext cx="2335088" cy="4389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                                                        </a:t>
          </a:r>
          <a:r>
            <a:rPr lang="hu-HU" sz="2000" b="1" kern="1200" dirty="0" smtClean="0"/>
            <a:t>Középiskolák</a:t>
          </a:r>
        </a:p>
      </dsp:txBody>
      <dsp:txXfrm>
        <a:off x="2776" y="1755648"/>
        <a:ext cx="2335088" cy="1755648"/>
      </dsp:txXfrm>
    </dsp:sp>
    <dsp:sp modelId="{142E611A-7AA8-4F5B-A371-9C27DB61D662}">
      <dsp:nvSpPr>
        <dsp:cNvPr id="0" name=""/>
        <dsp:cNvSpPr/>
      </dsp:nvSpPr>
      <dsp:spPr>
        <a:xfrm>
          <a:off x="439532" y="263347"/>
          <a:ext cx="1461576" cy="1461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DBEF7-AD47-4DDA-9EBC-1F38FE23E8C2}">
      <dsp:nvSpPr>
        <dsp:cNvPr id="0" name=""/>
        <dsp:cNvSpPr/>
      </dsp:nvSpPr>
      <dsp:spPr>
        <a:xfrm>
          <a:off x="2396211" y="0"/>
          <a:ext cx="1944885" cy="4389120"/>
        </a:xfrm>
        <a:prstGeom prst="roundRect">
          <a:avLst>
            <a:gd name="adj" fmla="val 10000"/>
          </a:avLst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 </a:t>
          </a:r>
          <a:r>
            <a:rPr lang="hu-HU" sz="2000" b="1" kern="1200" dirty="0" smtClean="0"/>
            <a:t>Kollégiumok</a:t>
          </a:r>
        </a:p>
      </dsp:txBody>
      <dsp:txXfrm>
        <a:off x="2396211" y="1755648"/>
        <a:ext cx="1944885" cy="1755648"/>
      </dsp:txXfrm>
    </dsp:sp>
    <dsp:sp modelId="{C3E9CCF6-A8A5-4019-ACAA-B505D8CFE3EB}">
      <dsp:nvSpPr>
        <dsp:cNvPr id="0" name=""/>
        <dsp:cNvSpPr/>
      </dsp:nvSpPr>
      <dsp:spPr>
        <a:xfrm>
          <a:off x="2573804" y="263347"/>
          <a:ext cx="1589698" cy="1461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F8864-6B4F-46A1-BD0E-514584D9CD99}">
      <dsp:nvSpPr>
        <dsp:cNvPr id="0" name=""/>
        <dsp:cNvSpPr/>
      </dsp:nvSpPr>
      <dsp:spPr>
        <a:xfrm>
          <a:off x="4399443" y="0"/>
          <a:ext cx="1824147" cy="4389120"/>
        </a:xfrm>
        <a:prstGeom prst="roundRect">
          <a:avLst>
            <a:gd name="adj" fmla="val 10000"/>
          </a:avLst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  </a:t>
          </a:r>
          <a:r>
            <a:rPr lang="hu-HU" sz="2000" b="1" kern="1200" dirty="0" smtClean="0"/>
            <a:t>Tanodák</a:t>
          </a:r>
          <a:endParaRPr lang="hu-HU" sz="2000" b="1" kern="1200" dirty="0"/>
        </a:p>
      </dsp:txBody>
      <dsp:txXfrm>
        <a:off x="4399443" y="1755648"/>
        <a:ext cx="1824147" cy="1755648"/>
      </dsp:txXfrm>
    </dsp:sp>
    <dsp:sp modelId="{73586D03-E52B-4A63-B12C-8B79CA83240E}">
      <dsp:nvSpPr>
        <dsp:cNvPr id="0" name=""/>
        <dsp:cNvSpPr/>
      </dsp:nvSpPr>
      <dsp:spPr>
        <a:xfrm>
          <a:off x="4608513" y="288033"/>
          <a:ext cx="1461576" cy="14615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CD73A-1BBD-4F35-BA23-734391F4CE10}">
      <dsp:nvSpPr>
        <dsp:cNvPr id="0" name=""/>
        <dsp:cNvSpPr/>
      </dsp:nvSpPr>
      <dsp:spPr>
        <a:xfrm>
          <a:off x="6281937" y="0"/>
          <a:ext cx="1944885" cy="4389120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Tehetség-pontok</a:t>
          </a:r>
          <a:endParaRPr lang="hu-HU" sz="2000" kern="1200" dirty="0"/>
        </a:p>
      </dsp:txBody>
      <dsp:txXfrm>
        <a:off x="6281937" y="1755648"/>
        <a:ext cx="1944885" cy="1755648"/>
      </dsp:txXfrm>
    </dsp:sp>
    <dsp:sp modelId="{69BAE98E-C7D6-4738-9EBB-5B78D5739FC1}">
      <dsp:nvSpPr>
        <dsp:cNvPr id="0" name=""/>
        <dsp:cNvSpPr/>
      </dsp:nvSpPr>
      <dsp:spPr>
        <a:xfrm>
          <a:off x="6523592" y="263347"/>
          <a:ext cx="1461576" cy="146157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2AF9F-A7D3-4BB2-8781-276C2D03CDA7}">
      <dsp:nvSpPr>
        <dsp:cNvPr id="0" name=""/>
        <dsp:cNvSpPr/>
      </dsp:nvSpPr>
      <dsp:spPr>
        <a:xfrm>
          <a:off x="20732" y="3509742"/>
          <a:ext cx="8126506" cy="6583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FC524-D7C0-4704-87EB-85E1397B2222}" type="datetimeFigureOut">
              <a:rPr lang="hu-HU" smtClean="0"/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C35F8-9478-4BCE-9D26-2676E24F4C13}" type="slidenum">
              <a:rPr lang="hu-HU" smtClean="0"/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  <a:endParaRPr lang="hu-H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Ovr>
    <a:masterClrMapping/>
  </p:clrMapOvr>
  <p:transition spd="slow" advTm="32181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  <a:endParaRPr lang="hu-HU" smtClean="0"/>
          </a:p>
          <a:p>
            <a:pPr lvl="1"/>
            <a:r>
              <a:rPr lang="hu-HU" smtClean="0"/>
              <a:t>Második szint</a:t>
            </a:r>
            <a:endParaRPr lang="hu-HU" smtClean="0"/>
          </a:p>
          <a:p>
            <a:pPr lvl="2"/>
            <a:r>
              <a:rPr lang="hu-HU" smtClean="0"/>
              <a:t>Harmadik szint</a:t>
            </a:r>
            <a:endParaRPr lang="hu-HU" smtClean="0"/>
          </a:p>
          <a:p>
            <a:pPr lvl="3"/>
            <a:r>
              <a:rPr lang="hu-HU" smtClean="0"/>
              <a:t>Negyedik szint</a:t>
            </a:r>
            <a:endParaRPr lang="hu-HU" smtClean="0"/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B6ED8B-4A41-4F5C-B15B-1B339A971222}" type="datetimeFigureOut">
              <a:rPr lang="hu-HU" smtClean="0"/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011C-1DDE-4582-AE9F-D55441831A9C}" type="slidenum">
              <a:rPr lang="hu-HU" smtClean="0"/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32181">
    <p:wipe dir="d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20" y="332656"/>
            <a:ext cx="8305800" cy="6264696"/>
          </a:xfrm>
        </p:spPr>
        <p:txBody>
          <a:bodyPr>
            <a:noAutofit/>
          </a:bodyPr>
          <a:lstStyle/>
          <a:p>
            <a:pPr algn="ctr"/>
            <a:b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Tantárgyfüggetlen digitális megoldások   </a:t>
            </a:r>
            <a:b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Tanulói együttműködést támogató digitális tartalmak                        </a:t>
            </a:r>
            <a:b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b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Készítette:</a:t>
            </a:r>
            <a:b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Csikó Szilvia</a:t>
            </a:r>
            <a:endParaRPr lang="hu-HU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untitle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6125" y="4354830"/>
            <a:ext cx="1847850" cy="175260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TANÁRBLOG</a:t>
            </a:r>
            <a:endParaRPr lang="hu-H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Prievara Tibor és Nádori Gergő által írt szakmai blog</a:t>
            </a:r>
            <a:endParaRPr lang="hu-H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hétköznapi pedagógiai gyakorlathoz kapcsolódó IKT ötleteket tartalmaz</a:t>
            </a:r>
            <a:endParaRPr lang="hu-H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letölthetó anyagokat is találunk</a:t>
            </a:r>
            <a:endParaRPr lang="hu-HU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narblogIktszakacskonyv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5740" y="2056130"/>
            <a:ext cx="4882515" cy="420052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</a:rPr>
              <a:t>ÖRÖMPEDAGÓGIA</a:t>
            </a:r>
            <a:endParaRPr lang="hu-HU" altLang="en-US" sz="3200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1412776"/>
            <a:ext cx="4032332" cy="484356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Dr </a:t>
            </a:r>
            <a:r>
              <a:rPr lang="hu-HU" alt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U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jhelyiné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Szeverényi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</a:t>
            </a:r>
            <a:r>
              <a:rPr lang="hu-HU" alt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r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ma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szakmai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blogja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Elérhetősége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:. http://szevirma.blogspot.hu 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Budapesen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utazó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gyógypedagógusként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dolgik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a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Zuglói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Benedek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Elek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EGYMI 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égisze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alatt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Az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IKT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eszközeivel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szerencsés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esetben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interaktív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tábla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segítségével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is 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fejleszti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az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integrációban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tanuló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sajátos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nevelési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igényű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gyermekeket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5" name="Content Placeholder 4" descr="DgmU5UwW0AEK-bB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5292080" y="1412776"/>
            <a:ext cx="3384376" cy="4843879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QQCSKA SZAKMAI BLOG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qqcska.blogger.hu</a:t>
            </a:r>
            <a:endParaRPr lang="hu-HU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Bognár Amália nevéhez köthető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számos remek </a:t>
            </a:r>
            <a:r>
              <a:rPr lang="hu-HU" alt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IKT-s</a:t>
            </a: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ötlet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25_178991_858020_aaefc3f3ac246fa61fec7f1f137aee41_17d45b_301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241800" y="2181860"/>
            <a:ext cx="3298190" cy="407416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</a:rPr>
              <a:t>GRAFIKAI SZERVEZŐK</a:t>
            </a:r>
            <a:endParaRPr lang="hu-HU" altLang="en-US" sz="3200" b="1">
              <a:solidFill>
                <a:srgbClr val="FFFF00"/>
              </a:solidFill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 </a:t>
            </a:r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grafikus szervezők olyan módszerek, amelyek a különféle információk, ismeretek, vélemények vagy gondolatok jól áttekinthető, rendszerező megjelenítésére alkalmasak, vizuális, grafikus eszközökkel ábrázolják a tények, a fogalmak vagy a gondolatok közötti kapcsolatokat.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Segítenek a tanulóknak</a:t>
            </a:r>
            <a:r>
              <a:rPr lang="hu-HU" alt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: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 tények és a fogalmak közötti kapcsolatok feltárásában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az új információk és a korábbi tudáselemek közötti összefüggések megtalálásában</a:t>
            </a:r>
            <a:r>
              <a:rPr lang="hu-HU" alt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Szófelhő</a:t>
            </a:r>
            <a:endParaRPr lang="hu-HU" alt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4" name="Content Placeholder 3" descr="Wordcloud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009650" y="1493520"/>
            <a:ext cx="6861175" cy="435673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Szófelhő-készítők</a:t>
            </a:r>
            <a:endParaRPr lang="hu-HU" altLang="en-US" sz="4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05" y="1560195"/>
            <a:ext cx="6711950" cy="4688205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Az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aktuális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dokumentumunk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leggyakrabban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előforduló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szavait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emeli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ki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 </a:t>
            </a:r>
            <a:endParaRPr 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Többféle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beállítás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közül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választhatunk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például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megváltoztathatjuk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szavak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színét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betűtípusát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és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szavak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elrendezését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is. </a:t>
            </a:r>
            <a:endParaRPr 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szófelhő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elkészültével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pedig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elküldhetjük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bárkinek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e-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mailben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kinyomtathatjuk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megoszthatjuk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különböző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közösségi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portálokon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mikroblogokon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és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akár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saját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blogunkba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is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beágyazhatjuk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őket</a:t>
            </a:r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 </a:t>
            </a:r>
            <a:endParaRPr 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.</a:t>
            </a:r>
            <a:endParaRPr 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Szófelhő-készítők</a:t>
            </a:r>
            <a:endParaRPr lang="hu-HU" alt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http://www.tagul.com/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http://tagcrowd.com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http://www.tagxedo.com/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http://www.wordsift.com/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Mire érdemes figyelni?</a:t>
            </a:r>
            <a:endParaRPr lang="hu-HU" alt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Szükséges-e a regisztráció?</a:t>
            </a: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 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Állítható-e a szófelhó nyelvezete?</a:t>
            </a:r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Ékezetes szavaknál gondot jelenthet, ha nincs magyar nyelvű változat.</a:t>
            </a:r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Gondolattérképek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1556792"/>
            <a:ext cx="3298113" cy="4699547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fogalmak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kapcsolódását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egymáshoz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való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viszonyát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ábrázolja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segít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összefüggések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értelmezésében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illetve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gondolatok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jelenségek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folyamatok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megértésében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elhasználható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jegyzetelésre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tananyag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feldolgozására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meglévő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tudás</a:t>
            </a:r>
            <a:r>
              <a:rPr lang="en-US" sz="2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rendszerezésére</a:t>
            </a:r>
            <a:endParaRPr lang="en-US" sz="20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GONDOLATTÉRKÉP+GAZDAGÍTHATÓ+KÖZPONTI+KÉP+FŐ+ÁGAK+=+FŐ+TÉMÁK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241800" y="2061210"/>
            <a:ext cx="3298190" cy="367982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  <a:latin typeface="Arial Unicode MS" panose="020B0604020202020204" charset="-122"/>
              </a:rPr>
              <a:t>GONDOLATTÉRKÉPEK</a:t>
            </a:r>
            <a:br>
              <a:rPr lang="hu-HU" altLang="en-US" sz="3200" b="1">
                <a:solidFill>
                  <a:srgbClr val="FFFF00"/>
                </a:solidFill>
                <a:uFillTx/>
                <a:latin typeface="Arial Unicode MS" panose="020B0604020202020204" charset="-122"/>
              </a:rPr>
            </a:br>
            <a:endParaRPr lang="hu-HU" altLang="en-US" sz="3200" b="1">
              <a:solidFill>
                <a:srgbClr val="FFFF00"/>
              </a:solidFill>
              <a:uFillTx/>
              <a:latin typeface="Arial Unicode MS" panose="020B0604020202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www.mindmeister.com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https://bubbl.us/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http://www.xmind.net/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https://www.text2mindmap.com/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http://popplet.com/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315" y="2056130"/>
            <a:ext cx="3849370" cy="4200525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www.mindomo.hu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Előnyei: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ingyenes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magyar nyelvű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platform-független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(kompatibilis az összes operációs rendszerrel)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0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térkép-mintákat  és képeket választhatunk a galériábóll</a:t>
            </a:r>
            <a:endParaRPr lang="hu-HU" altLang="en-US" sz="20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IT-S HERKULESEK NAPJAINKBAN</a:t>
            </a:r>
            <a:br>
              <a:rPr lang="hu-HU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“Mindenki más ettől kikészül,  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de én küzdenék csak vitézül. 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 Hősies volnék és szemfüles,  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én lennék az IT-s Herkules.”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VARRÓ DÁNIEL: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 algn="just">
              <a:buNone/>
            </a:pPr>
            <a:r>
              <a:rPr lang="hu-HU" sz="2400" b="1" dirty="0">
                <a:solidFill>
                  <a:srgbClr val="FFFF00"/>
                </a:solidFill>
                <a:effectLst/>
                <a:uFillTx/>
                <a:ea typeface="Arial Unicode MS" panose="020B0604020202020204" charset="-122"/>
              </a:rPr>
              <a:t>A RENDSZERGAZDA</a:t>
            </a: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  <a:p>
            <a:pPr marL="0" indent="0">
              <a:buNone/>
            </a:pPr>
            <a:endParaRPr lang="hu-HU" sz="2400" b="1" dirty="0">
              <a:solidFill>
                <a:srgbClr val="FFFF00"/>
              </a:solidFill>
              <a:effectLst/>
              <a:uFillTx/>
              <a:ea typeface="Arial Unicode MS" panose="020B0604020202020204" charset="-122"/>
            </a:endParaRPr>
          </a:p>
        </p:txBody>
      </p:sp>
      <p:pic>
        <p:nvPicPr>
          <p:cNvPr id="4" name="Content Placeholder 3" descr="gyerekek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540885" y="2060575"/>
            <a:ext cx="3848100" cy="394208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GONDOLATTÉRKÉP</a:t>
            </a:r>
            <a:endParaRPr lang="hu-HU" alt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7" name="Content Placeholder 6" descr="freeplane_02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7405" y="2171065"/>
            <a:ext cx="6711950" cy="395859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Virtuális</a:t>
            </a:r>
            <a:r>
              <a:rPr lang="en-US" sz="4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osztályterem</a:t>
            </a:r>
            <a:endParaRPr lang="en-US" sz="4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A közösségi felületeken csoportokat, oldalakat hozhatunk létre a csoport vagy osztály számára. </a:t>
            </a:r>
            <a:endParaRPr lang="en-US" b="1">
              <a:solidFill>
                <a:srgbClr val="FFFF00"/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A tananyaghoz kapcsolódó linkeket, segédanyagokat, prezentációkat, stb. oszthatjuk meg. </a:t>
            </a:r>
            <a:endParaRPr lang="en-US" b="1">
              <a:solidFill>
                <a:srgbClr val="FFFF00"/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A tanulóknak lehetőségük van a kérdéseiket is feltenni. </a:t>
            </a:r>
            <a:endParaRPr lang="en-US" b="1">
              <a:solidFill>
                <a:srgbClr val="FFFF00"/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Visszakövethetőek az információk.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TÜKRÖZÖTT  OSZTÁLYTEREM </a:t>
            </a:r>
            <a:endParaRPr 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Olyan tanulásszervezési megoldás, ahol a hallgatók otthon tekinthetik meg az oktató által előre elkészített, ráhangoló előadást és egyénileg tanulmányozzák a tananyaghoz kapcsolódó ajánlott segédanyagokat, online forrásokat. </a:t>
            </a:r>
            <a:endParaRPr lang="en-US" sz="240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tanári előadás</a:t>
            </a:r>
            <a:r>
              <a:rPr 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után a </a:t>
            </a:r>
            <a:r>
              <a:rPr lang="hu-HU" alt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tanulóknak</a:t>
            </a:r>
            <a:r>
              <a:rPr lang="en-US" sz="240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visszacsatolásként például tesztet kell kitölteniük, mely eredményét rövid időn belül megtudják.</a:t>
            </a:r>
            <a:endParaRPr lang="en-US" sz="240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rgbClr val="FFFF00"/>
                </a:solidFill>
                <a:effectLst/>
              </a:rPr>
              <a:t> </a:t>
            </a:r>
            <a:r>
              <a:rPr lang="hu-HU" altLang="en-US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TÜKRÖZÖTT TANTEREM</a:t>
            </a:r>
            <a:endParaRPr lang="hu-HU" altLang="en-US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OTTHON – ismeret átadás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A fordított tanterem módszer szerint a tanulók az új tananyaggal először otthon találkoznak, többnyire egy magyarázó videofilm, hanganyag, szöveg vagy prezentáció formájában, amit a saját ritmusukban áttekinthetnek és közben kommunikálhatnak róla társaikkal és a tanárokkal.</a:t>
            </a:r>
            <a:endParaRPr lang="en-US" b="1">
              <a:solidFill>
                <a:srgbClr val="FFFF00"/>
              </a:solidFill>
              <a:uFillTx/>
            </a:endParaRPr>
          </a:p>
          <a:p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75" y="452718"/>
            <a:ext cx="7055380" cy="1400530"/>
          </a:xfrm>
        </p:spPr>
        <p:txBody>
          <a:bodyPr/>
          <a:lstStyle/>
          <a:p>
            <a:r>
              <a:rPr lang="hu-HU" altLang="en-US" sz="4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Előnyök</a:t>
            </a:r>
            <a:endParaRPr lang="hu-HU" altLang="en-US" sz="4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05" y="1417955"/>
            <a:ext cx="6711950" cy="48304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lehetőség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nyílik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összetettebb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kérdések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megbeszélésre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tudás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elmélyítésére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változatos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kreatív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tevékenységre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egyéni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különbségek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figyelembevételére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együttműködésre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problémamegoldó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elemző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kritikai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gondolkodást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támogató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aktív</a:t>
            </a:r>
            <a:r>
              <a:rPr lang="en-US" sz="2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tanulásra</a:t>
            </a:r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Gyakorlati megvalósítás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Virtuális osztálytermet hoztam létre a Microsoft Teams és az OneNote segítségével. </a:t>
            </a:r>
            <a:endParaRPr lang="en-US" sz="16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Innen elérhető volt valamennyi weblap, tehát az osztály más csoportjainak a munkáját is meg tudták nézni a gyerekek, nyomon tudták követni, vagy akár ötleteket meríthettek másoktól netikett szabályainak a betartásával. További előnye volt, hogy beállíthattam benne a diszlexiabarát színek betűtípusokat. </a:t>
            </a:r>
            <a:endParaRPr lang="en-US" sz="16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Beszúrás menüben új lehetőséget jelentettek a matricák, amikkel gyorsan és hatékonyan adhattam visszajelzést a diákoknak. T</a:t>
            </a:r>
            <a:endParaRPr lang="en-US" sz="160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 </a:t>
            </a:r>
            <a:r>
              <a:rPr lang="hu-HU" alt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</a:t>
            </a:r>
            <a:r>
              <a:rPr 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inecraft oktatási célú felhasználása </a:t>
            </a:r>
            <a:endParaRPr 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FFFF00"/>
                </a:solidFill>
                <a:uFillTx/>
              </a:rPr>
              <a:t>A világ számos iskolájában felismerték már a </a:t>
            </a:r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Minecraft játékban rejlő kreatív és edukációs lehetőségeket, így rendszeresen használják azt játékosítható oktatási célok megvalósítására például a művészetek, a földrajz és a számítástechnika területén. 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Különösen azóta, hogy 2011-ben megjelent a program kifejezetten ilyen célra szánt változata, a MinecraftEdu.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endParaRPr lang="hu-HU" altLang="en-US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Minecraftország</a:t>
            </a:r>
            <a:endParaRPr lang="en-US" sz="4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uFillTx/>
              </a:rPr>
              <a:t>A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Minecraft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oktatási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verziójának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népszerűségét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egyébként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jól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illusztrálja</a:t>
            </a:r>
            <a:r>
              <a:rPr lang="en-US" b="1" dirty="0">
                <a:solidFill>
                  <a:srgbClr val="FFFF00"/>
                </a:solidFill>
                <a:uFillTx/>
              </a:rPr>
              <a:t> a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Minecraftország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mozgalom</a:t>
            </a:r>
            <a:r>
              <a:rPr lang="en-US" b="1" dirty="0">
                <a:solidFill>
                  <a:srgbClr val="FFFF00"/>
                </a:solidFill>
                <a:uFillTx/>
              </a:rPr>
              <a:t>: a Microsoft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Magyarország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és</a:t>
            </a:r>
            <a:r>
              <a:rPr lang="en-US" b="1" dirty="0">
                <a:solidFill>
                  <a:srgbClr val="FFFF00"/>
                </a:solidFill>
                <a:uFillTx/>
              </a:rPr>
              <a:t> a Budapest School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közös</a:t>
            </a:r>
            <a:r>
              <a:rPr lang="en-US" b="1" dirty="0">
                <a:solidFill>
                  <a:srgbClr val="FFFF00"/>
                </a:solidFill>
                <a:uFillTx/>
              </a:rPr>
              <a:t>,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Nyíregyházán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elindult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kezdeményezésében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országunk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kulturális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színtereit</a:t>
            </a:r>
            <a:r>
              <a:rPr lang="en-US" b="1" dirty="0">
                <a:solidFill>
                  <a:srgbClr val="FFFF00"/>
                </a:solidFill>
                <a:uFillTx/>
              </a:rPr>
              <a:t>,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érdekességeit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és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látnivalóit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építhetik</a:t>
            </a:r>
            <a:r>
              <a:rPr lang="en-US" b="1" dirty="0">
                <a:solidFill>
                  <a:srgbClr val="FFFF00"/>
                </a:solidFill>
                <a:uFillTx/>
              </a:rPr>
              <a:t> meg a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tanulók</a:t>
            </a:r>
            <a:r>
              <a:rPr lang="en-US" b="1" dirty="0">
                <a:solidFill>
                  <a:srgbClr val="FFFF00"/>
                </a:solidFill>
                <a:uFillTx/>
              </a:rPr>
              <a:t>,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az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iskolai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szakkörök</a:t>
            </a:r>
            <a:r>
              <a:rPr lang="en-US" b="1" dirty="0">
                <a:solidFill>
                  <a:srgbClr val="FFFF00"/>
                </a:solidFill>
                <a:uFillTx/>
              </a:rPr>
              <a:t>, a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tanulókörök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és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az</a:t>
            </a:r>
            <a:r>
              <a:rPr lang="en-US" b="1" dirty="0">
                <a:solidFill>
                  <a:srgbClr val="FFFF00"/>
                </a:solidFill>
                <a:uFillTx/>
              </a:rPr>
              <a:t> </a:t>
            </a:r>
            <a:r>
              <a:rPr lang="en-US" b="1" dirty="0" err="1">
                <a:solidFill>
                  <a:srgbClr val="FFFF00"/>
                </a:solidFill>
                <a:uFillTx/>
              </a:rPr>
              <a:t>osztályok</a:t>
            </a:r>
            <a:r>
              <a:rPr lang="en-US" b="1" dirty="0">
                <a:solidFill>
                  <a:srgbClr val="FFFF00"/>
                </a:solidFill>
                <a:uFillTx/>
              </a:rPr>
              <a:t>. </a:t>
            </a:r>
            <a:endParaRPr lang="en-US" b="1" dirty="0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A minecraft oktatási célú felhasználása </a:t>
            </a:r>
            <a:endParaRPr lang="en-US" sz="32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Matematikaórán használható  a téglatestek tulajdonságainak elsajátításánál. 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Angol nyelv tanítására is alkalmas, hisz a chatablak segítségével közösen lehet dolgozni egy-egy építmény elkészítésében. 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Történelemből lehetőség van arra, hogy egy-egy csatajelenetet megalkossunk</a:t>
            </a:r>
            <a:r>
              <a:rPr lang="hu-HU" altLang="en-US" b="1">
                <a:solidFill>
                  <a:srgbClr val="FFFF00"/>
                </a:solidFill>
                <a:uFillTx/>
              </a:rPr>
              <a:t>.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hu-HU" altLang="en-US" b="1">
                <a:solidFill>
                  <a:srgbClr val="FFFF00"/>
                </a:solidFill>
                <a:uFillTx/>
              </a:rPr>
              <a:t>A</a:t>
            </a:r>
            <a:r>
              <a:rPr lang="en-US" b="1">
                <a:solidFill>
                  <a:srgbClr val="FFFF00"/>
                </a:solidFill>
                <a:uFillTx/>
              </a:rPr>
              <a:t> kémiának szentelt Minecraft világ</a:t>
            </a:r>
            <a:r>
              <a:rPr lang="hu-HU" altLang="en-US" b="1">
                <a:solidFill>
                  <a:srgbClr val="FFFF00"/>
                </a:solidFill>
                <a:uFillTx/>
              </a:rPr>
              <a:t>nak</a:t>
            </a:r>
            <a:r>
              <a:rPr lang="en-US" b="1">
                <a:solidFill>
                  <a:srgbClr val="FFFF00"/>
                </a:solidFill>
                <a:uFillTx/>
              </a:rPr>
              <a:t> a Molcraft nevet adták . A világban számos molekula és makett található, amit körbejárhatunk, megnézhetünk. 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rgbClr val="FFFF00"/>
                </a:solidFill>
                <a:uFillTx/>
              </a:rPr>
              <a:t>Saját projektek</a:t>
            </a:r>
            <a:endParaRPr lang="hu-HU" altLang="en-US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Peregrinusok egykor és most-Életpálya -tervezés és tudásmenedzsment lehetőségei 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Lovagok az időben - Szövegértés fejlesztése az IPOO minimum tanulási modell alapján IKT eszközök kreatív felhasználásával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Sem emlék,sem varázslat - A XX. századi totális diktatúrák jellemzőinek feldolgozása az On the Spot kerettörténet és digitális történetmesélés módszerével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HA NAGY LESZEK ,</a:t>
            </a:r>
            <a:br>
              <a:rPr lang="hu-HU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SZOFTVERTESZTELŐ LESZEK?</a:t>
            </a:r>
            <a:endParaRPr lang="hu-HU" sz="32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05" y="2060575"/>
            <a:ext cx="4296410" cy="4196080"/>
          </a:xfrm>
        </p:spPr>
        <p:txBody>
          <a:bodyPr>
            <a:normAutofit fontScale="60000" lnSpcReduction="20000"/>
          </a:bodyPr>
          <a:lstStyle/>
          <a:p>
            <a:endParaRPr lang="en-US" sz="2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izgalmas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foglalkozást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mutat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be a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számítástechnika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világából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verses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formában</a:t>
            </a:r>
            <a:endParaRPr lang="en-US" sz="32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Szoftverfejlesztő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Szoftvertesztelő</a:t>
            </a:r>
            <a:r>
              <a:rPr lang="hu-HU" alt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Autós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Field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Teszte</a:t>
            </a:r>
            <a:r>
              <a:rPr lang="hu-HU" alt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</a:t>
            </a:r>
            <a:r>
              <a:rPr lang="hu-HU" alt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Menedzser,Projektmenedzser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Rendszergazda,Robotikai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Mérnök,Etikus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Hacker</a:t>
            </a:r>
            <a:endParaRPr lang="en-US" sz="32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olyan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szakmák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iránt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igény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amik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évtizeddel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ezelőtt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még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léteztek</a:t>
            </a:r>
            <a:endParaRPr lang="en-US" sz="32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cégek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alig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találnak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megfelelő</a:t>
            </a:r>
            <a:r>
              <a:rPr lang="en-US" sz="32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munkaerőt</a:t>
            </a:r>
            <a:endParaRPr lang="en-US" sz="32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Ha nagy leszek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5357495" y="2317115"/>
            <a:ext cx="3112770" cy="327279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Saját projektek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solidFill>
                  <a:srgbClr val="FFFF00"/>
                </a:solidFill>
                <a:uFillTx/>
              </a:rPr>
              <a:t>Szerethető múzeumok és interaktív kiállítások - Tartalomba ágyazott komplex kompetenciafejlesztés és új tanulási környezet AR tartalmak (kiterjesztett valóság) és a tükrözött osztályterem felhasználásával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AZ ELSŐ START UP CÉGÜNK: MIOTTHONUNK.COM- VÁLLALKOZÓI KOMPETENCIÁK ÉS KEZDEMÉNYEZŐKÉSZSÉG KOMPLEX FEJLESZTÉSE PRODUKTÍV TARTALMAK ELŐÁLLÍTÁSÁVAL </a:t>
            </a:r>
            <a:endParaRPr lang="en-US" b="1">
              <a:solidFill>
                <a:srgbClr val="FFFF00"/>
              </a:solidFill>
              <a:uFillTx/>
            </a:endParaRPr>
          </a:p>
          <a:p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GENIUS LOCI- A MINECRAFT OKTATÁSI TRANSZFORMÁCIÓJA EGYÉNI TANULÁSI UTAK KIÉPíTÉSÉVEL </a:t>
            </a:r>
            <a:endParaRPr lang="en-US" b="1">
              <a:solidFill>
                <a:srgbClr val="FFFF00"/>
              </a:solidFill>
              <a:uFillTx/>
            </a:endParaRPr>
          </a:p>
          <a:p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Tanulásmódszertani</a:t>
            </a:r>
            <a:b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 IKT eszközök kreatív használatával</a:t>
            </a:r>
            <a:endParaRPr lang="hu-H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700" y="2420888"/>
            <a:ext cx="7632732" cy="3827518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Kvízpróbák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Átszerkesztés gyakorlása :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Rejtő Jenő életrajzának 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eldolgozása a Dipity 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segítségével 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Szerethető múzeum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QR kódokkal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8" y="2500969"/>
            <a:ext cx="3537520" cy="353752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Egy saját projekt</a:t>
            </a:r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SZERETHETŐ MÚZEUMOK ÉS INTERAKTÍV KIÁLLÍTÁSOK - TARTALOMBA ÁGYAZOTT KOMPLEX KOMPETENCIAFEJLESZTÉS ÉS ÚJ TANULÁSI KÖRNYEZET AR TARTALMAK (KITERJESZTETT VALÓSÁG) ÉS A TÜKRÖZÖTT OSZTÁLYTEREM FELHASZNÁLÁSÁVAL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necraf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5140" y="2052955"/>
            <a:ext cx="8030845" cy="470408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rgbClr val="FFFF00"/>
                </a:solidFill>
                <a:uFillTx/>
              </a:rPr>
              <a:t>Komplex projekt</a:t>
            </a:r>
            <a:endParaRPr lang="hu-HU" altLang="en-US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A tanulók kooperatív csoportmunka keretében arra a kérdésre keresték a választ, hogy mitől válhatnak szerethetővé a múzeumok, illetve hogyan hozhatnak létre izgalmas, interaktív kiállítást és virtuális kalandtúrát a kortársaik számára. 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Komplex</a:t>
            </a:r>
            <a:r>
              <a:rPr lang="hu-HU" altLang="en-US" b="1">
                <a:solidFill>
                  <a:srgbClr val="FFFF00"/>
                </a:solidFill>
                <a:uFillTx/>
              </a:rPr>
              <a:t>,</a:t>
            </a:r>
            <a:r>
              <a:rPr lang="en-US" b="1">
                <a:solidFill>
                  <a:srgbClr val="FFFF00"/>
                </a:solidFill>
                <a:uFillTx/>
              </a:rPr>
              <a:t> többrétegű projektet terveztem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Az együttműködés eszközei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uFillTx/>
              </a:rPr>
              <a:t>Az együttműködés eszközei között voltak a klasszikus kollaboratív eszközök, a digitális faliújság, közösen szerkeszthető gondolattérképek. 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Az Office Mix felhasználásával bemutatták társaiknak az elképzeléseiket.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A második modulban egy interaktív kiállítás létrehozása volt a feladat. 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a_diagram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8040" y="2052320"/>
            <a:ext cx="6710680" cy="419544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Feladatok,gyakorlatok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altLang="en-US" b="1">
                <a:solidFill>
                  <a:srgbClr val="FFFF00"/>
                </a:solidFill>
                <a:uFillTx/>
              </a:rPr>
              <a:t>A feladatok a digitális témahéthez kapcsolódtak.</a:t>
            </a:r>
            <a:r>
              <a:rPr lang="en-US" b="1">
                <a:solidFill>
                  <a:srgbClr val="FFFF00"/>
                </a:solidFill>
                <a:uFillTx/>
              </a:rPr>
              <a:t> </a:t>
            </a:r>
            <a:endParaRPr lang="en-US" b="1">
              <a:solidFill>
                <a:srgbClr val="FFFF00"/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 </a:t>
            </a:r>
            <a:r>
              <a:rPr lang="hu-HU" altLang="en-US" b="1">
                <a:solidFill>
                  <a:srgbClr val="FFFF00"/>
                </a:solidFill>
                <a:uFillTx/>
              </a:rPr>
              <a:t>L</a:t>
            </a:r>
            <a:r>
              <a:rPr lang="en-US" b="1">
                <a:solidFill>
                  <a:srgbClr val="FFFF00"/>
                </a:solidFill>
                <a:uFillTx/>
              </a:rPr>
              <a:t>ehetőségeket kínált a környezetünkben található emlékhelyek, értékek kutatására, azok jobb megismerésére és megismertetésére is.</a:t>
            </a:r>
            <a:endParaRPr lang="en-US" b="1">
              <a:solidFill>
                <a:srgbClr val="FFFF00"/>
              </a:solidFill>
              <a:uFillTx/>
            </a:endParaRPr>
          </a:p>
          <a:p>
            <a:pPr>
              <a:lnSpc>
                <a:spcPct val="150000"/>
              </a:lnSpc>
            </a:pPr>
            <a:r>
              <a:rPr lang="en-US" b="1">
                <a:solidFill>
                  <a:srgbClr val="FFFF00"/>
                </a:solidFill>
                <a:uFillTx/>
              </a:rPr>
              <a:t> A gyakorlatok segítségével a tanulók a befogadó felhasználókból produktív tartalom-előállítóvá válhattak.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Feladatok , gyakorlatok</a:t>
            </a:r>
            <a:endParaRPr lang="hu-HU" altLang="en-US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ráhangolás szakaszában filmrészletek</a:t>
            </a:r>
            <a:endParaRPr lang="hu-HU" altLang="en-US" b="1">
              <a:solidFill>
                <a:srgbClr val="FFFF00"/>
              </a:solidFill>
              <a:uFillTx/>
            </a:endParaRPr>
          </a:p>
          <a:p>
            <a:r>
              <a:rPr lang="hu-HU" altLang="en-US" b="1">
                <a:solidFill>
                  <a:srgbClr val="FFFF00"/>
                </a:solidFill>
                <a:uFillTx/>
              </a:rPr>
              <a:t>(Kontraszt Kiállítás,</a:t>
            </a:r>
            <a:endParaRPr lang="hu-HU" altLang="en-US" b="1">
              <a:solidFill>
                <a:srgbClr val="FFFF00"/>
              </a:solidFill>
              <a:uFillTx/>
            </a:endParaRPr>
          </a:p>
          <a:p>
            <a:r>
              <a:rPr lang="hu-HU" altLang="en-US" b="1">
                <a:solidFill>
                  <a:srgbClr val="FFFF00"/>
                </a:solidFill>
                <a:uFillTx/>
              </a:rPr>
              <a:t>Láthatatlan kiállítás)</a:t>
            </a:r>
            <a:endParaRPr lang="hu-HU" altLang="en-US" b="1">
              <a:solidFill>
                <a:srgbClr val="FFFF00"/>
              </a:solidFill>
              <a:uFillTx/>
            </a:endParaRPr>
          </a:p>
          <a:p>
            <a:r>
              <a:rPr lang="hu-HU" altLang="en-US" b="1">
                <a:solidFill>
                  <a:srgbClr val="FFFF00"/>
                </a:solidFill>
                <a:uFillTx/>
              </a:rPr>
              <a:t>gondolattérképek</a:t>
            </a:r>
            <a:endParaRPr lang="hu-HU" altLang="en-US" b="1">
              <a:solidFill>
                <a:srgbClr val="FFFF00"/>
              </a:solidFill>
              <a:uFillTx/>
            </a:endParaRPr>
          </a:p>
          <a:p>
            <a:r>
              <a:rPr lang="hu-HU" altLang="en-US" b="1">
                <a:solidFill>
                  <a:srgbClr val="FFFF00"/>
                </a:solidFill>
                <a:uFillTx/>
              </a:rPr>
              <a:t>szófelhők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pic>
        <p:nvPicPr>
          <p:cNvPr id="7" name="Content Placeholder 6" descr="420-details1-kep6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980940" y="2060575"/>
            <a:ext cx="2559050" cy="419608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Szerethető múzeumok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uFillTx/>
              </a:rPr>
              <a:t>Az IKT eszközök felhasználásával modern projekt-tervezési módszereket is használtak: , célfa-és probléma elemzést, Swot-analízist. 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A diákok a Minecraft felhasználásával megtervezték a múzeum épületét, a Google webhelyek szolgáltatásával weblapokat hoztak létre, rádió és tévéspotot készítettek. 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Szlogeneket és posztereket alkottak, létrehozták a múzeum logóját. </a:t>
            </a:r>
            <a:endParaRPr lang="en-US" b="1">
              <a:solidFill>
                <a:srgbClr val="FFFF00"/>
              </a:solidFill>
              <a:uFillTx/>
            </a:endParaRPr>
          </a:p>
          <a:p>
            <a:r>
              <a:rPr lang="en-US" b="1">
                <a:solidFill>
                  <a:srgbClr val="FFFF00"/>
                </a:solidFill>
                <a:uFillTx/>
              </a:rPr>
              <a:t>A Skype felhasználásával egy vendégelőadóval is beszélgetést folytathattak, a szakértőtől kaphatnak választ az őket érdeklő kérdésekre. 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en-US" sz="5400" dirty="0">
                <a:solidFill>
                  <a:srgbClr val="FFFF00"/>
                </a:solidFill>
                <a:uFillTx/>
              </a:rPr>
              <a:t>“</a:t>
            </a:r>
            <a:r>
              <a:rPr lang="hu-HU" altLang="en-US" sz="5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 összedolgozás képessége  a legnagyobb érték.</a:t>
            </a:r>
            <a:r>
              <a:rPr lang="hu-HU" altLang="en-US" sz="54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altLang="en-US" sz="54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altLang="en-US" sz="2400" b="1" dirty="0">
                <a:solidFill>
                  <a:srgbClr val="FFFF00"/>
                </a:solidFill>
                <a:uFillTx/>
              </a:rPr>
              <a:t>                                              </a:t>
            </a: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5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Bolyai </a:t>
            </a:r>
            <a:r>
              <a:rPr lang="hu-HU" altLang="en-US" sz="5400" b="1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jános</a:t>
            </a:r>
            <a:endParaRPr lang="hu-HU" altLang="en-US" sz="5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Adaptálási lehetőségek</a:t>
            </a:r>
            <a:endParaRPr lang="hu-H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39552" y="1916832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Angyal mellettem</a:t>
            </a:r>
            <a:endParaRPr lang="hu-HU" altLang="en-US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front_01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45310" y="2052955"/>
            <a:ext cx="4675505" cy="419544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b="1">
                <a:solidFill>
                  <a:srgbClr val="FFFF00"/>
                </a:solidFill>
                <a:uFillTx/>
              </a:rPr>
              <a:t>Kórházsuli</a:t>
            </a:r>
            <a:endParaRPr lang="hu-HU" altLang="en-US" b="1">
              <a:solidFill>
                <a:srgbClr val="FFFF00"/>
              </a:solidFill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A kórházba kerülő és otthon magántanulói státuszban gyógyuló gyerekek egyik nagy kihívása az, hogy lépést tudjanak tartani az iskolai tananyaggal és az őket visszaváró osztálytársaikkal. 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A KórházSuli önkéntes középiskolások és egyetemisták bevonásával nyújt segítséget ehhez.</a:t>
            </a:r>
            <a:endParaRPr lang="en-US" b="1">
              <a:solidFill>
                <a:srgbClr val="FFFF00"/>
              </a:solidFill>
              <a:uFillTx/>
            </a:endParaRPr>
          </a:p>
          <a:p>
            <a:pPr algn="just"/>
            <a:r>
              <a:rPr lang="en-US" b="1">
                <a:solidFill>
                  <a:srgbClr val="FFFF00"/>
                </a:solidFill>
                <a:uFillTx/>
              </a:rPr>
              <a:t>mailto:info@korhazsuli.com</a:t>
            </a:r>
            <a:endParaRPr lang="en-US" b="1">
              <a:solidFill>
                <a:srgbClr val="FFFF00"/>
              </a:solidFill>
              <a:uFillTx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5400" dirty="0" smtClean="0"/>
            </a:br>
            <a:br>
              <a:rPr lang="hu-HU" sz="5400" dirty="0" smtClean="0"/>
            </a:br>
            <a:r>
              <a:rPr lang="hu-HU" sz="4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br>
              <a:rPr lang="hu-HU" sz="49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49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710" y="764705"/>
            <a:ext cx="8047730" cy="548370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3600" dirty="0" smtClean="0"/>
          </a:p>
          <a:p>
            <a:pPr>
              <a:buNone/>
            </a:pPr>
            <a:endParaRPr lang="hu-HU" sz="4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hu-H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Csikó Szilvia</a:t>
            </a:r>
            <a:endParaRPr lang="hu-HU" sz="4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Elérhetőség: </a:t>
            </a:r>
            <a:endParaRPr lang="hu-HU" sz="4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csiko.szilvia@gmail.com</a:t>
            </a:r>
            <a:endParaRPr lang="hu-H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Kooperatív módszerek</a:t>
            </a:r>
            <a:endParaRPr lang="en-US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10000"/>
          </a:bodyPr>
          <a:lstStyle/>
          <a:p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kooperatív tanulásszervezés különböző modelljei közül választhatunk annak megfelelően, hogy a tanulási nehézségekkel küzdő, vagy azoktól mentes tanulók körében szeretnénk alkalmazni</a:t>
            </a:r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Az együttműködést elősegítő módszerek akkor eredményesek, ha érvényesülnek a kooperatív tanulás alapelvei </a:t>
            </a:r>
            <a:r>
              <a:rPr lang="hu-HU" alt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alt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egyenlő arányú részvétel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egyidejű párhuzamos interakció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egyéni felelősségvállalás és számon kérhetőség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építő és ösztönző egymásra utaltság </a:t>
            </a:r>
            <a:endParaRPr lang="en-US" sz="2400" b="1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400" b="1" dirty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</a:rPr>
              <a:t>TARTALOMJEGYZÉK</a:t>
            </a:r>
            <a:endParaRPr lang="hu-HU" altLang="en-US" sz="4400" b="1" dirty="0"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1. HASZNOS PORTÁLOK ÉS SZAKMAI BLOGOK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2.  A TANULÓI EGYÜTTMŰKÖDÉST TÁMOGATÓ</a:t>
            </a:r>
            <a:b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TARTALMAK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 GRAFIKAI SZERVEZŐK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MINECRAFT OKTATÁSI CÉLÚ        FELHASZNÁLÁSA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TÜKRÖZÖTT OSZTÁLYTEREM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- 3. GYAKORLATI PÉLDÁK (PROJEKTEK)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4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PORTÁLOK ÉS SZAKMAI BLOGOK</a:t>
            </a:r>
            <a:endParaRPr lang="hu-HU" altLang="en-US" sz="44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REFORMÁTUS TANANYAGTÁR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DIGITÁLIS MÓDSZERTÁR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TANÁRBLOG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  <a:p>
            <a:r>
              <a:rPr lang="hu-HU" altLang="en-US" sz="2400" b="1" dirty="0">
                <a:solidFill>
                  <a:srgbClr val="FFFF00"/>
                </a:solidFill>
                <a:uFillTx/>
                <a:latin typeface="Arial" panose="020B0604020202020204" pitchFamily="34" charset="0"/>
              </a:rPr>
              <a:t>ÖRÖMPEDAGÓGIA</a:t>
            </a:r>
            <a:endParaRPr lang="hu-HU" altLang="en-US" sz="2400" b="1" dirty="0">
              <a:solidFill>
                <a:srgbClr val="FFFF00"/>
              </a:solidFill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55380" cy="1400530"/>
          </a:xfrm>
        </p:spPr>
        <p:txBody>
          <a:bodyPr/>
          <a:lstStyle/>
          <a:p>
            <a:r>
              <a:rPr lang="hu-HU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REFORMÁTUS TANANYAGTÁR</a:t>
            </a:r>
            <a:endParaRPr lang="hu-HU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4032332" cy="4195763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Előnyök: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-tantárgyak és témacsomagszerint is kereshetünk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felhasználható tanulási eszközök: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képek,interaktív feladatok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kinyomtatható tanulási eszközök</a:t>
            </a:r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 descr="Képkivágás"/>
          <p:cNvPicPr>
            <a:picLocks noGrp="1" noChangeAspect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>
          <a:xfrm>
            <a:off x="4700905" y="2061210"/>
            <a:ext cx="3648075" cy="4194810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000" b="1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 MÓDSZERTÁR</a:t>
            </a:r>
            <a:endParaRPr lang="hu-HU" altLang="en-US" sz="4000" b="1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Tempus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Közalapítvány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Tudástárának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Módszertára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(digitalismodszertar.tka.hu) a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tanítási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gyakorlatot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innovatív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módszerekkel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tananyag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feldolgozását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IKT-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eszközökkel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támogató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ötletek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jó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gyakorlatok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gyűjteménye</a:t>
            </a:r>
            <a:r>
              <a:rPr lang="en-US" sz="2000" dirty="0">
                <a:solidFill>
                  <a:srgbClr val="FFFF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FFFF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gmod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41800" y="2056130"/>
            <a:ext cx="3735705" cy="4200525"/>
          </a:xfrm>
          <a:prstGeom prst="rect">
            <a:avLst/>
          </a:prstGeom>
        </p:spPr>
      </p:pic>
    </p:spTree>
  </p:cSld>
  <p:clrMapOvr>
    <a:masterClrMapping/>
  </p:clrMapOvr>
  <p:transition spd="slow" advTm="32181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10485</Words>
  <Application>WPS Presentation</Application>
  <PresentationFormat>Diavetítés a képernyőre (4:3 oldalarány)</PresentationFormat>
  <Paragraphs>267</Paragraphs>
  <Slides>43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Arial</vt:lpstr>
      <vt:lpstr>SimSun</vt:lpstr>
      <vt:lpstr>Wingdings</vt:lpstr>
      <vt:lpstr>Wingdings 3</vt:lpstr>
      <vt:lpstr>Arial</vt:lpstr>
      <vt:lpstr>Arial Unicode MS</vt:lpstr>
      <vt:lpstr>Microsoft YaHei</vt:lpstr>
      <vt:lpstr/>
      <vt:lpstr>Century Gothic</vt:lpstr>
      <vt:lpstr>Calibri</vt:lpstr>
      <vt:lpstr>Ion</vt:lpstr>
      <vt:lpstr> Tantárgyfüggetlen digitális megoldások    Tanulói együttműködést támogató digitális tartalmak                                         Készítette:                               Csikó Szilvia</vt:lpstr>
      <vt:lpstr> IT-S HERKULESEK NAPJAINKBAN </vt:lpstr>
      <vt:lpstr>HA NAGY LESZEK , SZOFTVERTESZTELŐ LESZEK?</vt:lpstr>
      <vt:lpstr>“Az összedolgozás képessége  a legnagyobb érték.”</vt:lpstr>
      <vt:lpstr>Kooperatív módszerek</vt:lpstr>
      <vt:lpstr>TARTALOMJEGYZÉK</vt:lpstr>
      <vt:lpstr>PORTÁLOK ÉS SZAKMAI BLOGOK</vt:lpstr>
      <vt:lpstr>REFORMÁTUS TANANYAGTÁR</vt:lpstr>
      <vt:lpstr>DIGITÁLIS MÓDSZERTÁR</vt:lpstr>
      <vt:lpstr>TANÁRBLOG</vt:lpstr>
      <vt:lpstr>ÖRÖMPEDAGÓGIA</vt:lpstr>
      <vt:lpstr>QQCSKA SZAKMAI BLOG</vt:lpstr>
      <vt:lpstr>GRAFIKAI SZERVEZŐK</vt:lpstr>
      <vt:lpstr>Szófelhő</vt:lpstr>
      <vt:lpstr>Szófelhő-készítők</vt:lpstr>
      <vt:lpstr>Szófelhő-készítők</vt:lpstr>
      <vt:lpstr>Mire érdemes figyelni?</vt:lpstr>
      <vt:lpstr>Gondolattérképek</vt:lpstr>
      <vt:lpstr>GONDOLATTÉRKÉPEK </vt:lpstr>
      <vt:lpstr>GONDOLATTÉRKÉP</vt:lpstr>
      <vt:lpstr>Virtuális osztályterem</vt:lpstr>
      <vt:lpstr>TÜKRÖZÖTT  OSZTÁLYTEREM </vt:lpstr>
      <vt:lpstr> TÜKRÖZÖTT TANTEREM</vt:lpstr>
      <vt:lpstr>Előnyök</vt:lpstr>
      <vt:lpstr>Gyakorlati megvalósítás</vt:lpstr>
      <vt:lpstr>A Minecraft oktatási célú felhasználása </vt:lpstr>
      <vt:lpstr>Minecraftország</vt:lpstr>
      <vt:lpstr>A minecraft oktatási célú felhasználása </vt:lpstr>
      <vt:lpstr>Saját projektek</vt:lpstr>
      <vt:lpstr>Saját projektek</vt:lpstr>
      <vt:lpstr>Tanulásmódszertani ismeretek IKT eszközök kreatív használatával</vt:lpstr>
      <vt:lpstr>Egy saját projekt</vt:lpstr>
      <vt:lpstr>PowerPoint 演示文稿</vt:lpstr>
      <vt:lpstr>Komplex projekt</vt:lpstr>
      <vt:lpstr>Az együttműködés eszközei</vt:lpstr>
      <vt:lpstr>PowerPoint 演示文稿</vt:lpstr>
      <vt:lpstr>Feladatok,gyakorlatok</vt:lpstr>
      <vt:lpstr>Feladatok , gyakorlatok</vt:lpstr>
      <vt:lpstr>Szerethető múzeumok</vt:lpstr>
      <vt:lpstr>Adaptálási lehetőségek</vt:lpstr>
      <vt:lpstr>Angyal mellettem</vt:lpstr>
      <vt:lpstr>Kórházsuli</vt:lpstr>
      <vt:lpstr>  Köszönöm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Peregrinusok egykor és most</dc:title>
  <dc:creator>j</dc:creator>
  <cp:lastModifiedBy>laptop</cp:lastModifiedBy>
  <cp:revision>235</cp:revision>
  <dcterms:created xsi:type="dcterms:W3CDTF">2014-04-17T09:49:00Z</dcterms:created>
  <dcterms:modified xsi:type="dcterms:W3CDTF">2018-11-20T21:13:18Z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1033-10.2.0.7549</vt:lpwstr>
  </property>
</Properties>
</file>