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5" r:id="rId3"/>
    <p:sldId id="257" r:id="rId4"/>
    <p:sldId id="258" r:id="rId5"/>
    <p:sldId id="259" r:id="rId6"/>
    <p:sldId id="260" r:id="rId7"/>
    <p:sldId id="262" r:id="rId8"/>
    <p:sldId id="261"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6"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2" autoAdjust="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34E5D-9E80-47A2-A2F8-4B07B539B4FD}" type="datetimeFigureOut">
              <a:rPr lang="hu-HU" smtClean="0"/>
              <a:t>2019. 12. 07.</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9AFC0-5359-40F0-BDBF-822CB00ADB50}" type="slidenum">
              <a:rPr lang="hu-HU" smtClean="0"/>
              <a:t>‹#›</a:t>
            </a:fld>
            <a:endParaRPr lang="hu-HU"/>
          </a:p>
        </p:txBody>
      </p:sp>
    </p:spTree>
    <p:extLst>
      <p:ext uri="{BB962C8B-B14F-4D97-AF65-F5344CB8AC3E}">
        <p14:creationId xmlns:p14="http://schemas.microsoft.com/office/powerpoint/2010/main" val="21463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Nyolc kis történetben hallgathatunk bele fiatal hősünk gondolataiba, ismerkedhetünk meg mindennapjaival, családi és iskolai örömeivel, bánataival.</a:t>
            </a:r>
          </a:p>
          <a:p>
            <a:r>
              <a:rPr lang="hu-HU" dirty="0" smtClean="0"/>
              <a:t>Rengeteg kérdést tesz fel, melyre a válaszokat megadva közeledünk a SZERETET titkához. </a:t>
            </a:r>
          </a:p>
          <a:p>
            <a:r>
              <a:rPr lang="hu-HU" dirty="0" smtClean="0"/>
              <a:t>Milyen kérdések? Hogyan segíthetnénk annak, aki nem akarja, hogy segítsünk neki? Ha valaki nem hűséges hozzám, nekem akkor is hűségesnek kell lennem? Miért kell egy vágyott játékra sokat várakozni?Hogyan legyek jóban azzal, aki rosszban van velem? Hogyan figyeljek az örülésre, ha a fájás elvesz minden figyelést?</a:t>
            </a:r>
            <a:endParaRPr lang="hu-HU" dirty="0"/>
          </a:p>
        </p:txBody>
      </p:sp>
      <p:sp>
        <p:nvSpPr>
          <p:cNvPr id="4" name="Dia számának helye 3"/>
          <p:cNvSpPr>
            <a:spLocks noGrp="1"/>
          </p:cNvSpPr>
          <p:nvPr>
            <p:ph type="sldNum" sz="quarter" idx="10"/>
          </p:nvPr>
        </p:nvSpPr>
        <p:spPr/>
        <p:txBody>
          <a:bodyPr/>
          <a:lstStyle/>
          <a:p>
            <a:fld id="{C699AFC0-5359-40F0-BDBF-822CB00ADB50}" type="slidenum">
              <a:rPr lang="hu-HU" smtClean="0"/>
              <a:t>2</a:t>
            </a:fld>
            <a:endParaRPr lang="hu-HU"/>
          </a:p>
        </p:txBody>
      </p:sp>
    </p:spTree>
    <p:extLst>
      <p:ext uri="{BB962C8B-B14F-4D97-AF65-F5344CB8AC3E}">
        <p14:creationId xmlns:p14="http://schemas.microsoft.com/office/powerpoint/2010/main" val="4192966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u-HU" smtClean="0"/>
              <a:t>Mintacím szerkesztése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u-HU" smtClean="0"/>
              <a:t>Kép beszúrásához kattintson az ikonra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48A87A34-81AB-432B-8DAE-1953F412C126}"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41410" y="3073397"/>
            <a:ext cx="4878391"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3073397"/>
            <a:ext cx="4875210"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728192" y="581892"/>
            <a:ext cx="4230752" cy="2440563"/>
          </a:xfrm>
        </p:spPr>
        <p:txBody>
          <a:bodyPr>
            <a:normAutofit/>
          </a:bodyPr>
          <a:lstStyle/>
          <a:p>
            <a:r>
              <a:rPr lang="hu-HU" sz="3200" dirty="0" smtClean="0"/>
              <a:t>JÓSÁG NÉNI CSOKIJA</a:t>
            </a:r>
            <a:endParaRPr lang="hu-HU" sz="3200" dirty="0"/>
          </a:p>
        </p:txBody>
      </p:sp>
      <p:sp>
        <p:nvSpPr>
          <p:cNvPr id="3" name="Alcím 2"/>
          <p:cNvSpPr>
            <a:spLocks noGrp="1"/>
          </p:cNvSpPr>
          <p:nvPr>
            <p:ph type="subTitle" idx="1"/>
          </p:nvPr>
        </p:nvSpPr>
        <p:spPr/>
        <p:txBody>
          <a:bodyPr/>
          <a:lstStyle/>
          <a:p>
            <a:pPr algn="r"/>
            <a:r>
              <a:rPr lang="hu-HU" dirty="0" smtClean="0"/>
              <a:t>LACKFI JÁNOS</a:t>
            </a:r>
            <a:endParaRPr lang="hu-HU" dirty="0"/>
          </a:p>
        </p:txBody>
      </p:sp>
      <p:pic>
        <p:nvPicPr>
          <p:cNvPr id="1030"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893" y="760022"/>
            <a:ext cx="3980856" cy="5255491"/>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4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1214480174"/>
              </p:ext>
            </p:extLst>
          </p:nvPr>
        </p:nvGraphicFramePr>
        <p:xfrm>
          <a:off x="1224991" y="573206"/>
          <a:ext cx="4302353" cy="5042349"/>
        </p:xfrm>
        <a:graphic>
          <a:graphicData uri="http://schemas.openxmlformats.org/drawingml/2006/table">
            <a:tbl>
              <a:tblPr firstRow="1" firstCol="1" bandRow="1">
                <a:tableStyleId>{5C22544A-7EE6-4342-B048-85BDC9FD1C3A}</a:tableStyleId>
              </a:tblPr>
              <a:tblGrid>
                <a:gridCol w="2936985"/>
                <a:gridCol w="1365368"/>
              </a:tblGrid>
              <a:tr h="417015">
                <a:tc>
                  <a:txBody>
                    <a:bodyPr/>
                    <a:lstStyle/>
                    <a:p>
                      <a:pPr algn="l">
                        <a:lnSpc>
                          <a:spcPct val="107000"/>
                        </a:lnSpc>
                        <a:spcAft>
                          <a:spcPts val="0"/>
                        </a:spcAft>
                      </a:pPr>
                      <a:r>
                        <a:rPr lang="hu-HU" sz="3600" dirty="0">
                          <a:solidFill>
                            <a:schemeClr val="bg1"/>
                          </a:solidFill>
                          <a:effectLst/>
                        </a:rPr>
                        <a:t>magzati 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a:solidFill>
                            <a:schemeClr val="bg1"/>
                          </a:solidFill>
                          <a:effectLst/>
                        </a:rPr>
                        <a:t> </a:t>
                      </a:r>
                      <a:endParaRPr lang="hu-HU" sz="110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csecsemőkor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a:solidFill>
                            <a:schemeClr val="bg1"/>
                          </a:solidFill>
                          <a:effectLst/>
                        </a:rPr>
                        <a:t> </a:t>
                      </a:r>
                      <a:endParaRPr lang="hu-HU" sz="110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 ifjúkor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a:solidFill>
                            <a:schemeClr val="bg1"/>
                          </a:solidFill>
                          <a:effectLst/>
                        </a:rPr>
                        <a:t> </a:t>
                      </a:r>
                      <a:endParaRPr lang="hu-HU" sz="110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időskor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a:solidFill>
                            <a:schemeClr val="bg1"/>
                          </a:solidFill>
                          <a:effectLst/>
                        </a:rPr>
                        <a:t> </a:t>
                      </a:r>
                      <a:endParaRPr lang="hu-HU" sz="110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felnőttkor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dirty="0">
                          <a:solidFill>
                            <a:schemeClr val="bg1"/>
                          </a:solidFill>
                          <a:effectLst/>
                        </a:rPr>
                        <a:t> </a:t>
                      </a:r>
                      <a:endParaRPr lang="hu-HU" sz="11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kisgyermekkor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dirty="0">
                          <a:solidFill>
                            <a:schemeClr val="bg1"/>
                          </a:solidFill>
                          <a:effectLst/>
                        </a:rPr>
                        <a:t> </a:t>
                      </a:r>
                      <a:endParaRPr lang="hu-HU" sz="11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gyermekkor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dirty="0">
                          <a:solidFill>
                            <a:schemeClr val="bg1"/>
                          </a:solidFill>
                          <a:effectLst/>
                        </a:rPr>
                        <a:t> </a:t>
                      </a:r>
                      <a:endParaRPr lang="hu-HU" sz="11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serdülőkor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dirty="0">
                          <a:solidFill>
                            <a:schemeClr val="bg1"/>
                          </a:solidFill>
                          <a:effectLst/>
                        </a:rPr>
                        <a:t> </a:t>
                      </a:r>
                      <a:endParaRPr lang="hu-HU" sz="11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417015">
                <a:tc>
                  <a:txBody>
                    <a:bodyPr/>
                    <a:lstStyle/>
                    <a:p>
                      <a:pPr algn="l">
                        <a:lnSpc>
                          <a:spcPct val="107000"/>
                        </a:lnSpc>
                        <a:spcAft>
                          <a:spcPts val="0"/>
                        </a:spcAft>
                      </a:pPr>
                      <a:r>
                        <a:rPr lang="hu-HU" sz="3600" dirty="0">
                          <a:solidFill>
                            <a:schemeClr val="bg1"/>
                          </a:solidFill>
                          <a:effectLst/>
                        </a:rPr>
                        <a:t>újszülöttkor</a:t>
                      </a:r>
                      <a:endParaRPr lang="hu-HU" sz="36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l">
                        <a:lnSpc>
                          <a:spcPct val="107000"/>
                        </a:lnSpc>
                        <a:spcAft>
                          <a:spcPts val="0"/>
                        </a:spcAft>
                      </a:pPr>
                      <a:r>
                        <a:rPr lang="hu-HU" sz="1600" dirty="0">
                          <a:solidFill>
                            <a:schemeClr val="bg1"/>
                          </a:solidFill>
                          <a:effectLst/>
                        </a:rPr>
                        <a:t> </a:t>
                      </a:r>
                      <a:endParaRPr lang="hu-HU" sz="1100"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542" y="803062"/>
            <a:ext cx="2992581" cy="214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Kép 5" descr="C:\Users\Kovács Zsuzsa\Documents\Lackfi\BEKES1900066_06 (1).jpg"/>
          <p:cNvPicPr/>
          <p:nvPr/>
        </p:nvPicPr>
        <p:blipFill rotWithShape="1">
          <a:blip r:embed="rId3" cstate="print">
            <a:extLst>
              <a:ext uri="{28A0092B-C50C-407E-A947-70E740481C1C}">
                <a14:useLocalDpi xmlns:a14="http://schemas.microsoft.com/office/drawing/2010/main" val="0"/>
              </a:ext>
            </a:extLst>
          </a:blip>
          <a:srcRect l="59531" t="9588" r="16493" b="46692"/>
          <a:stretch/>
        </p:blipFill>
        <p:spPr bwMode="auto">
          <a:xfrm>
            <a:off x="7670041" y="3575713"/>
            <a:ext cx="2306471" cy="1765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397872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1413" y="259307"/>
            <a:ext cx="9905998" cy="1837781"/>
          </a:xfrm>
        </p:spPr>
        <p:txBody>
          <a:bodyPr>
            <a:normAutofit fontScale="90000"/>
          </a:bodyPr>
          <a:lstStyle/>
          <a:p>
            <a:pPr algn="ctr"/>
            <a:r>
              <a:rPr lang="hu-HU" b="1" dirty="0">
                <a:solidFill>
                  <a:schemeClr val="bg1"/>
                </a:solidFill>
              </a:rPr>
              <a:t>türelmes, lusta, hazudós, hűséges, békés, barátságtalan, lelkes, durva, kötekedő, </a:t>
            </a:r>
            <a:r>
              <a:rPr lang="hu-HU" b="1" dirty="0" smtClean="0">
                <a:solidFill>
                  <a:schemeClr val="bg1"/>
                </a:solidFill>
              </a:rPr>
              <a:t>megbízható</a:t>
            </a:r>
            <a:r>
              <a:rPr lang="hu-HU" b="1" dirty="0">
                <a:solidFill>
                  <a:schemeClr val="bg1"/>
                </a:solidFill>
              </a:rPr>
              <a:t/>
            </a:r>
            <a:br>
              <a:rPr lang="hu-HU" b="1" dirty="0">
                <a:solidFill>
                  <a:schemeClr val="bg1"/>
                </a:solidFill>
              </a:rPr>
            </a:br>
            <a:endParaRPr lang="hu-HU" b="1" dirty="0">
              <a:solidFill>
                <a:schemeClr val="bg1"/>
              </a:solidFill>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3497823590"/>
              </p:ext>
            </p:extLst>
          </p:nvPr>
        </p:nvGraphicFramePr>
        <p:xfrm>
          <a:off x="1720192" y="1928545"/>
          <a:ext cx="8884920" cy="3752914"/>
        </p:xfrm>
        <a:graphic>
          <a:graphicData uri="http://schemas.openxmlformats.org/drawingml/2006/table">
            <a:tbl>
              <a:tblPr firstRow="1" firstCol="1" bandRow="1">
                <a:tableStyleId>{5C22544A-7EE6-4342-B048-85BDC9FD1C3A}</a:tableStyleId>
              </a:tblPr>
              <a:tblGrid>
                <a:gridCol w="4442460"/>
                <a:gridCol w="4442460"/>
              </a:tblGrid>
              <a:tr h="0">
                <a:tc>
                  <a:txBody>
                    <a:bodyPr/>
                    <a:lstStyle/>
                    <a:p>
                      <a:pPr algn="ctr">
                        <a:lnSpc>
                          <a:spcPct val="107000"/>
                        </a:lnSpc>
                        <a:spcAft>
                          <a:spcPts val="0"/>
                        </a:spcAft>
                      </a:pPr>
                      <a:r>
                        <a:rPr lang="hu-HU" sz="2400" b="1" dirty="0">
                          <a:solidFill>
                            <a:schemeClr val="bg1"/>
                          </a:solidFill>
                          <a:effectLst/>
                        </a:rPr>
                        <a:t>Jó tulajdonságok, amelyeket megtartani kell</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hu-HU" sz="2400" b="1" dirty="0">
                          <a:solidFill>
                            <a:schemeClr val="bg1"/>
                          </a:solidFill>
                          <a:effectLst/>
                        </a:rPr>
                        <a:t>Rossz tulajdonságok, amelyeken változtatni kell</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dirty="0">
                          <a:solidFill>
                            <a:schemeClr val="bg1"/>
                          </a:solidFill>
                          <a:effectLst/>
                        </a:rPr>
                        <a:t>1.</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2.</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3.</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4.</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5.</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Én:</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Én:</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 </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nSpc>
                          <a:spcPct val="107000"/>
                        </a:lnSpc>
                        <a:spcAft>
                          <a:spcPts val="0"/>
                        </a:spcAft>
                      </a:pPr>
                      <a:r>
                        <a:rPr lang="hu-HU" sz="2400" b="1">
                          <a:solidFill>
                            <a:schemeClr val="bg1"/>
                          </a:solidFill>
                          <a:effectLst/>
                        </a:rPr>
                        <a:t> </a:t>
                      </a:r>
                      <a:endParaRPr lang="hu-HU" sz="2400" b="1">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nSpc>
                          <a:spcPct val="107000"/>
                        </a:lnSpc>
                        <a:spcAft>
                          <a:spcPts val="0"/>
                        </a:spcAft>
                      </a:pPr>
                      <a:r>
                        <a:rPr lang="hu-HU" sz="2400" b="1" dirty="0">
                          <a:solidFill>
                            <a:schemeClr val="bg1"/>
                          </a:solidFill>
                          <a:effectLst/>
                        </a:rPr>
                        <a:t> </a:t>
                      </a:r>
                      <a:endParaRPr lang="hu-HU" sz="2400" b="1" dirty="0">
                        <a:solidFill>
                          <a:schemeClr val="bg1"/>
                        </a:solidFill>
                        <a:effectLst/>
                        <a:latin typeface="Calibri"/>
                        <a:ea typeface="Calibri"/>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26688806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863104597"/>
              </p:ext>
            </p:extLst>
          </p:nvPr>
        </p:nvGraphicFramePr>
        <p:xfrm>
          <a:off x="1432953" y="2677691"/>
          <a:ext cx="8886190" cy="1445070"/>
        </p:xfrm>
        <a:graphic>
          <a:graphicData uri="http://schemas.openxmlformats.org/drawingml/2006/table">
            <a:tbl>
              <a:tblPr firstRow="1" firstCol="1" bandRow="1">
                <a:tableStyleId>{5C22544A-7EE6-4342-B048-85BDC9FD1C3A}</a:tableStyleId>
              </a:tblPr>
              <a:tblGrid>
                <a:gridCol w="4443095"/>
                <a:gridCol w="4443095"/>
              </a:tblGrid>
              <a:tr h="0">
                <a:tc>
                  <a:txBody>
                    <a:bodyPr/>
                    <a:lstStyle/>
                    <a:p>
                      <a:pPr algn="ctr">
                        <a:lnSpc>
                          <a:spcPct val="107000"/>
                        </a:lnSpc>
                        <a:spcAft>
                          <a:spcPts val="600"/>
                        </a:spcAft>
                      </a:pPr>
                      <a:r>
                        <a:rPr lang="hu-HU" sz="1600" dirty="0">
                          <a:effectLst/>
                        </a:rPr>
                        <a:t>És az Istennek békessége, mely minden értelmet felül halad, meg fogja őrizni szíveiteket és gondolataitokat a Krisztus Jézusban. </a:t>
                      </a:r>
                      <a:endParaRPr lang="hu-HU" sz="1100" dirty="0">
                        <a:effectLst/>
                      </a:endParaRPr>
                    </a:p>
                    <a:p>
                      <a:pPr algn="r">
                        <a:lnSpc>
                          <a:spcPct val="107000"/>
                        </a:lnSpc>
                        <a:spcAft>
                          <a:spcPts val="600"/>
                        </a:spcAft>
                      </a:pPr>
                      <a:r>
                        <a:rPr lang="hu-HU" sz="1600" dirty="0">
                          <a:effectLst/>
                        </a:rPr>
                        <a:t>(Filippi 4:7)</a:t>
                      </a:r>
                      <a:endParaRPr lang="hu-HU" sz="1100" dirty="0">
                        <a:effectLst/>
                      </a:endParaRPr>
                    </a:p>
                    <a:p>
                      <a:pPr algn="ctr">
                        <a:lnSpc>
                          <a:spcPct val="107000"/>
                        </a:lnSpc>
                        <a:spcAft>
                          <a:spcPts val="0"/>
                        </a:spcAft>
                      </a:pPr>
                      <a:r>
                        <a:rPr lang="hu-HU" sz="1600" dirty="0">
                          <a:effectLst/>
                        </a:rPr>
                        <a:t> </a:t>
                      </a:r>
                      <a:endParaRPr lang="hu-HU" sz="1100" dirty="0">
                        <a:effectLst/>
                        <a:latin typeface="Calibri"/>
                        <a:ea typeface="Calibri"/>
                        <a:cs typeface="Times New Roman"/>
                      </a:endParaRPr>
                    </a:p>
                  </a:txBody>
                  <a:tcPr marL="68580" marR="68580" marT="0" marB="0"/>
                </a:tc>
                <a:tc>
                  <a:txBody>
                    <a:bodyPr/>
                    <a:lstStyle/>
                    <a:p>
                      <a:pPr algn="ctr">
                        <a:lnSpc>
                          <a:spcPct val="107000"/>
                        </a:lnSpc>
                        <a:spcAft>
                          <a:spcPts val="600"/>
                        </a:spcAft>
                      </a:pPr>
                      <a:r>
                        <a:rPr lang="hu-HU" sz="1600" dirty="0">
                          <a:effectLst/>
                        </a:rPr>
                        <a:t>És az Istennek békessége, mely minden értelmet felül halad, meg fogja őrizni szíveiteket és gondolataitokat a Krisztus Jézusban. </a:t>
                      </a:r>
                      <a:endParaRPr lang="hu-HU" sz="1100" dirty="0">
                        <a:effectLst/>
                      </a:endParaRPr>
                    </a:p>
                    <a:p>
                      <a:pPr algn="r">
                        <a:lnSpc>
                          <a:spcPct val="107000"/>
                        </a:lnSpc>
                        <a:spcAft>
                          <a:spcPts val="600"/>
                        </a:spcAft>
                      </a:pPr>
                      <a:r>
                        <a:rPr lang="hu-HU" sz="1600" dirty="0">
                          <a:effectLst/>
                        </a:rPr>
                        <a:t>(Filippi 4:7)</a:t>
                      </a:r>
                      <a:endParaRPr lang="hu-HU" sz="1100" dirty="0">
                        <a:effectLst/>
                      </a:endParaRPr>
                    </a:p>
                    <a:p>
                      <a:pPr algn="ctr">
                        <a:lnSpc>
                          <a:spcPct val="107000"/>
                        </a:lnSpc>
                        <a:spcAft>
                          <a:spcPts val="0"/>
                        </a:spcAft>
                      </a:pPr>
                      <a:r>
                        <a:rPr lang="hu-HU" sz="1600" dirty="0">
                          <a:effectLst/>
                        </a:rPr>
                        <a:t> </a:t>
                      </a:r>
                      <a:endParaRPr lang="hu-H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26485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C:\Users\Kovács Zsuzsa\Documents\Lackfi\nagyi.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2764" y="2538484"/>
            <a:ext cx="4844955" cy="3234520"/>
          </a:xfrm>
          <a:prstGeom prst="rect">
            <a:avLst/>
          </a:prstGeom>
          <a:noFill/>
          <a:ln>
            <a:noFill/>
          </a:ln>
        </p:spPr>
      </p:pic>
      <p:pic>
        <p:nvPicPr>
          <p:cNvPr id="5" name="Kép 4" descr="C:\Users\Kovács Zsuzsa\Documents\Lackfi\fiú könyvve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687" y="2538484"/>
            <a:ext cx="4640237" cy="3166280"/>
          </a:xfrm>
          <a:prstGeom prst="rect">
            <a:avLst/>
          </a:prstGeom>
          <a:noFill/>
          <a:ln>
            <a:noFill/>
          </a:ln>
        </p:spPr>
      </p:pic>
    </p:spTree>
    <p:extLst>
      <p:ext uri="{BB962C8B-B14F-4D97-AF65-F5344CB8AC3E}">
        <p14:creationId xmlns:p14="http://schemas.microsoft.com/office/powerpoint/2010/main" val="367926812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Képeslap/MEGHÍVÓ</a:t>
            </a:r>
            <a:endParaRPr lang="hu-HU" dirty="0"/>
          </a:p>
        </p:txBody>
      </p:sp>
      <p:pic>
        <p:nvPicPr>
          <p:cNvPr id="6" name="Tartalom helye 5" descr="C:\Users\Kovács Zsuzsa\Documents\Lackfi\Jézus békesség.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9176" y="2511188"/>
            <a:ext cx="4776717" cy="2975212"/>
          </a:xfrm>
          <a:prstGeom prst="rect">
            <a:avLst/>
          </a:prstGeom>
          <a:noFill/>
          <a:ln>
            <a:noFill/>
          </a:ln>
        </p:spPr>
      </p:pic>
    </p:spTree>
    <p:extLst>
      <p:ext uri="{BB962C8B-B14F-4D97-AF65-F5344CB8AC3E}">
        <p14:creationId xmlns:p14="http://schemas.microsoft.com/office/powerpoint/2010/main" val="145973165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KÃ©pek, EmlÃ©kek, Nosztalgia, Saudade, RÃ©gi KÃ©pe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935" y="1249172"/>
            <a:ext cx="2839841" cy="2186035"/>
          </a:xfrm>
          <a:prstGeom prst="rect">
            <a:avLst/>
          </a:prstGeom>
          <a:noFill/>
          <a:ln>
            <a:noFill/>
          </a:ln>
        </p:spPr>
      </p:pic>
      <p:pic>
        <p:nvPicPr>
          <p:cNvPr id="5" name="Kép 4" descr="FÃ©nykÃ©p, FotÃ³s, FÃ©nykÃ©pÃ©sz, RÃ©gi, FotÃ³k, EmlÃ©k"/>
          <p:cNvPicPr/>
          <p:nvPr/>
        </p:nvPicPr>
        <p:blipFill>
          <a:blip r:embed="rId3">
            <a:extLst>
              <a:ext uri="{28A0092B-C50C-407E-A947-70E740481C1C}">
                <a14:useLocalDpi xmlns:a14="http://schemas.microsoft.com/office/drawing/2010/main" val="0"/>
              </a:ext>
            </a:extLst>
          </a:blip>
          <a:srcRect/>
          <a:stretch>
            <a:fillRect/>
          </a:stretch>
        </p:blipFill>
        <p:spPr bwMode="auto">
          <a:xfrm>
            <a:off x="3737704" y="200024"/>
            <a:ext cx="4096869" cy="2706949"/>
          </a:xfrm>
          <a:prstGeom prst="rect">
            <a:avLst/>
          </a:prstGeom>
          <a:noFill/>
          <a:ln>
            <a:noFill/>
          </a:ln>
        </p:spPr>
      </p:pic>
      <p:pic>
        <p:nvPicPr>
          <p:cNvPr id="6" name="Kép 5" descr="NagyapÃ¡m, CukornÃ¡d, RÃ©gi, IdÅs, FÃ©rfi, Lalely, PortrÃ©"/>
          <p:cNvPicPr/>
          <p:nvPr/>
        </p:nvPicPr>
        <p:blipFill>
          <a:blip r:embed="rId4">
            <a:extLst>
              <a:ext uri="{28A0092B-C50C-407E-A947-70E740481C1C}">
                <a14:useLocalDpi xmlns:a14="http://schemas.microsoft.com/office/drawing/2010/main" val="0"/>
              </a:ext>
            </a:extLst>
          </a:blip>
          <a:srcRect/>
          <a:stretch>
            <a:fillRect/>
          </a:stretch>
        </p:blipFill>
        <p:spPr bwMode="auto">
          <a:xfrm>
            <a:off x="8008473" y="1194274"/>
            <a:ext cx="3066415" cy="4610100"/>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774" y="4070824"/>
            <a:ext cx="3348512" cy="26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4205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1342590943"/>
              </p:ext>
            </p:extLst>
          </p:nvPr>
        </p:nvGraphicFramePr>
        <p:xfrm>
          <a:off x="2000250" y="1012385"/>
          <a:ext cx="6900864" cy="4793775"/>
        </p:xfrm>
        <a:graphic>
          <a:graphicData uri="http://schemas.openxmlformats.org/drawingml/2006/table">
            <a:tbl>
              <a:tblPr firstRow="1" firstCol="1" bandRow="1">
                <a:tableStyleId>{5C22544A-7EE6-4342-B048-85BDC9FD1C3A}</a:tableStyleId>
              </a:tblPr>
              <a:tblGrid>
                <a:gridCol w="2853138"/>
                <a:gridCol w="3974584"/>
                <a:gridCol w="73142"/>
              </a:tblGrid>
              <a:tr h="544920">
                <a:tc>
                  <a:txBody>
                    <a:bodyPr/>
                    <a:lstStyle/>
                    <a:p>
                      <a:pPr marL="457200">
                        <a:lnSpc>
                          <a:spcPct val="107000"/>
                        </a:lnSpc>
                        <a:spcAft>
                          <a:spcPts val="0"/>
                        </a:spcAft>
                        <a:tabLst>
                          <a:tab pos="6986905" algn="l"/>
                        </a:tabLst>
                      </a:pPr>
                      <a:r>
                        <a:rPr lang="hu-HU" sz="2800" b="1" dirty="0">
                          <a:solidFill>
                            <a:schemeClr val="bg1"/>
                          </a:solidFill>
                          <a:effectLst/>
                        </a:rPr>
                        <a:t>kitartó</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a:solidFill>
                            <a:schemeClr val="bg1"/>
                          </a:solidFill>
                          <a:effectLst/>
                        </a:rPr>
                        <a:t>alkalmazkodó</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1000">
                          <a:effectLst/>
                        </a:rPr>
                        <a:t> </a:t>
                      </a:r>
                      <a:endParaRPr lang="hu-HU" sz="400">
                        <a:effectLst/>
                        <a:latin typeface="Calibri"/>
                        <a:ea typeface="Calibri"/>
                        <a:cs typeface="Times New Roman"/>
                      </a:endParaRPr>
                    </a:p>
                  </a:txBody>
                  <a:tcPr marL="23871" marR="23871" marT="0" marB="0"/>
                </a:tc>
              </a:tr>
              <a:tr h="272405">
                <a:tc>
                  <a:txBody>
                    <a:bodyPr/>
                    <a:lstStyle/>
                    <a:p>
                      <a:pPr marL="457200">
                        <a:lnSpc>
                          <a:spcPct val="107000"/>
                        </a:lnSpc>
                        <a:spcAft>
                          <a:spcPts val="0"/>
                        </a:spcAft>
                        <a:tabLst>
                          <a:tab pos="6986905" algn="l"/>
                        </a:tabLst>
                      </a:pPr>
                      <a:r>
                        <a:rPr lang="hu-HU" sz="2800" b="1" dirty="0">
                          <a:solidFill>
                            <a:schemeClr val="bg1"/>
                          </a:solidFill>
                          <a:effectLst/>
                        </a:rPr>
                        <a:t>okos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jó humorú</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1000">
                          <a:effectLst/>
                        </a:rPr>
                        <a:t> </a:t>
                      </a:r>
                      <a:endParaRPr lang="hu-HU" sz="400">
                        <a:effectLst/>
                        <a:latin typeface="Calibri"/>
                        <a:ea typeface="Calibri"/>
                        <a:cs typeface="Times New Roman"/>
                      </a:endParaRPr>
                    </a:p>
                  </a:txBody>
                  <a:tcPr marL="23871" marR="23871" marT="0" marB="0"/>
                </a:tc>
              </a:tr>
              <a:tr h="272405">
                <a:tc>
                  <a:txBody>
                    <a:bodyPr/>
                    <a:lstStyle/>
                    <a:p>
                      <a:pPr marL="457200">
                        <a:lnSpc>
                          <a:spcPct val="107000"/>
                        </a:lnSpc>
                        <a:spcAft>
                          <a:spcPts val="0"/>
                        </a:spcAft>
                        <a:tabLst>
                          <a:tab pos="6986905" algn="l"/>
                        </a:tabLst>
                      </a:pPr>
                      <a:r>
                        <a:rPr lang="hu-HU" sz="2800" b="1" dirty="0">
                          <a:solidFill>
                            <a:schemeClr val="bg1"/>
                          </a:solidFill>
                          <a:effectLst/>
                        </a:rPr>
                        <a:t>bátor</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hűséges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1000">
                          <a:effectLst/>
                        </a:rPr>
                        <a:t> </a:t>
                      </a:r>
                      <a:endParaRPr lang="hu-HU" sz="400">
                        <a:effectLst/>
                        <a:latin typeface="Calibri"/>
                        <a:ea typeface="Calibri"/>
                        <a:cs typeface="Times New Roman"/>
                      </a:endParaRPr>
                    </a:p>
                  </a:txBody>
                  <a:tcPr marL="23871" marR="23871" marT="0" marB="0"/>
                </a:tc>
              </a:tr>
              <a:tr h="272405">
                <a:tc>
                  <a:txBody>
                    <a:bodyPr/>
                    <a:lstStyle/>
                    <a:p>
                      <a:pPr marL="457200">
                        <a:lnSpc>
                          <a:spcPct val="107000"/>
                        </a:lnSpc>
                        <a:spcAft>
                          <a:spcPts val="0"/>
                        </a:spcAft>
                        <a:tabLst>
                          <a:tab pos="6986905" algn="l"/>
                        </a:tabLst>
                      </a:pPr>
                      <a:r>
                        <a:rPr lang="hu-HU" sz="2800" b="1" dirty="0">
                          <a:solidFill>
                            <a:schemeClr val="bg1"/>
                          </a:solidFill>
                          <a:effectLst/>
                        </a:rPr>
                        <a:t>szép</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alacsony</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1000">
                          <a:effectLst/>
                        </a:rPr>
                        <a:t> </a:t>
                      </a:r>
                      <a:endParaRPr lang="hu-HU" sz="400">
                        <a:effectLst/>
                        <a:latin typeface="Calibri"/>
                        <a:ea typeface="Calibri"/>
                        <a:cs typeface="Times New Roman"/>
                      </a:endParaRPr>
                    </a:p>
                  </a:txBody>
                  <a:tcPr marL="23871" marR="23871" marT="0" marB="0"/>
                </a:tc>
              </a:tr>
              <a:tr h="272405">
                <a:tc>
                  <a:txBody>
                    <a:bodyPr/>
                    <a:lstStyle/>
                    <a:p>
                      <a:pPr marL="457200">
                        <a:lnSpc>
                          <a:spcPct val="107000"/>
                        </a:lnSpc>
                        <a:spcAft>
                          <a:spcPts val="0"/>
                        </a:spcAft>
                        <a:tabLst>
                          <a:tab pos="6986905" algn="l"/>
                        </a:tabLst>
                      </a:pPr>
                      <a:r>
                        <a:rPr lang="hu-HU" sz="2800" b="1">
                          <a:solidFill>
                            <a:schemeClr val="bg1"/>
                          </a:solidFill>
                          <a:effectLst/>
                        </a:rPr>
                        <a:t>sovány</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udvarias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1000">
                          <a:effectLst/>
                        </a:rPr>
                        <a:t> </a:t>
                      </a:r>
                      <a:endParaRPr lang="hu-HU" sz="400">
                        <a:effectLst/>
                        <a:latin typeface="Calibri"/>
                        <a:ea typeface="Calibri"/>
                        <a:cs typeface="Times New Roman"/>
                      </a:endParaRPr>
                    </a:p>
                  </a:txBody>
                  <a:tcPr marL="23871" marR="23871" marT="0" marB="0"/>
                </a:tc>
              </a:tr>
              <a:tr h="544811">
                <a:tc>
                  <a:txBody>
                    <a:bodyPr/>
                    <a:lstStyle/>
                    <a:p>
                      <a:pPr marL="457200">
                        <a:lnSpc>
                          <a:spcPct val="107000"/>
                        </a:lnSpc>
                        <a:spcAft>
                          <a:spcPts val="0"/>
                        </a:spcAft>
                        <a:tabLst>
                          <a:tab pos="6986905" algn="l"/>
                        </a:tabLst>
                      </a:pPr>
                      <a:r>
                        <a:rPr lang="hu-HU" sz="2800" b="1" dirty="0" smtClean="0">
                          <a:solidFill>
                            <a:schemeClr val="bg1"/>
                          </a:solidFill>
                          <a:effectLst/>
                        </a:rPr>
                        <a:t>kalandvágyó</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türelmes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a:lnSpc>
                          <a:spcPct val="107000"/>
                        </a:lnSpc>
                        <a:spcAft>
                          <a:spcPts val="800"/>
                        </a:spcAft>
                      </a:pPr>
                      <a:r>
                        <a:rPr lang="hu-HU" sz="400" dirty="0">
                          <a:effectLst/>
                        </a:rPr>
                        <a:t> </a:t>
                      </a:r>
                      <a:endParaRPr lang="hu-HU" sz="400" dirty="0">
                        <a:effectLst/>
                        <a:latin typeface="Calibri"/>
                        <a:ea typeface="Calibri"/>
                        <a:cs typeface="Times New Roman"/>
                      </a:endParaRPr>
                    </a:p>
                  </a:txBody>
                  <a:tcPr marL="0" marR="0" marT="0" marB="0" anchor="ctr"/>
                </a:tc>
              </a:tr>
              <a:tr h="272405">
                <a:tc>
                  <a:txBody>
                    <a:bodyPr/>
                    <a:lstStyle/>
                    <a:p>
                      <a:pPr marL="457200">
                        <a:lnSpc>
                          <a:spcPct val="107000"/>
                        </a:lnSpc>
                        <a:spcAft>
                          <a:spcPts val="0"/>
                        </a:spcAft>
                        <a:tabLst>
                          <a:tab pos="6986905" algn="l"/>
                        </a:tabLst>
                      </a:pPr>
                      <a:r>
                        <a:rPr lang="hu-HU" sz="2800" b="1">
                          <a:solidFill>
                            <a:schemeClr val="bg1"/>
                          </a:solidFill>
                          <a:effectLst/>
                        </a:rPr>
                        <a:t>érdeklődő</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lelkes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a:lnSpc>
                          <a:spcPct val="107000"/>
                        </a:lnSpc>
                        <a:spcAft>
                          <a:spcPts val="800"/>
                        </a:spcAft>
                      </a:pPr>
                      <a:r>
                        <a:rPr lang="hu-HU" sz="400">
                          <a:effectLst/>
                        </a:rPr>
                        <a:t> </a:t>
                      </a:r>
                      <a:endParaRPr lang="hu-HU" sz="400">
                        <a:effectLst/>
                        <a:latin typeface="Calibri"/>
                        <a:ea typeface="Calibri"/>
                        <a:cs typeface="Times New Roman"/>
                      </a:endParaRPr>
                    </a:p>
                  </a:txBody>
                  <a:tcPr marL="0" marR="0" marT="0" marB="0" anchor="ctr"/>
                </a:tc>
              </a:tr>
              <a:tr h="544811">
                <a:tc>
                  <a:txBody>
                    <a:bodyPr/>
                    <a:lstStyle/>
                    <a:p>
                      <a:pPr marL="457200">
                        <a:lnSpc>
                          <a:spcPct val="107000"/>
                        </a:lnSpc>
                        <a:spcAft>
                          <a:spcPts val="0"/>
                        </a:spcAft>
                        <a:tabLst>
                          <a:tab pos="6986905" algn="l"/>
                        </a:tabLst>
                      </a:pPr>
                      <a:r>
                        <a:rPr lang="hu-HU" sz="2800" b="1">
                          <a:solidFill>
                            <a:schemeClr val="bg1"/>
                          </a:solidFill>
                          <a:effectLst/>
                        </a:rPr>
                        <a:t>megbízható</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figyelmes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a:lnSpc>
                          <a:spcPct val="107000"/>
                        </a:lnSpc>
                        <a:spcAft>
                          <a:spcPts val="800"/>
                        </a:spcAft>
                      </a:pPr>
                      <a:r>
                        <a:rPr lang="hu-HU" sz="400">
                          <a:effectLst/>
                        </a:rPr>
                        <a:t> </a:t>
                      </a:r>
                      <a:endParaRPr lang="hu-HU" sz="400">
                        <a:effectLst/>
                        <a:latin typeface="Calibri"/>
                        <a:ea typeface="Calibri"/>
                        <a:cs typeface="Times New Roman"/>
                      </a:endParaRPr>
                    </a:p>
                  </a:txBody>
                  <a:tcPr marL="0" marR="0" marT="0" marB="0" anchor="ctr"/>
                </a:tc>
              </a:tr>
              <a:tr h="272405">
                <a:tc>
                  <a:txBody>
                    <a:bodyPr/>
                    <a:lstStyle/>
                    <a:p>
                      <a:pPr marL="457200">
                        <a:lnSpc>
                          <a:spcPct val="107000"/>
                        </a:lnSpc>
                        <a:spcAft>
                          <a:spcPts val="0"/>
                        </a:spcAft>
                        <a:tabLst>
                          <a:tab pos="6986905" algn="l"/>
                        </a:tabLst>
                      </a:pPr>
                      <a:r>
                        <a:rPr lang="hu-HU" sz="2800" b="1">
                          <a:solidFill>
                            <a:schemeClr val="bg1"/>
                          </a:solidFill>
                          <a:effectLst/>
                        </a:rPr>
                        <a:t>magas</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izmos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a:lnSpc>
                          <a:spcPct val="107000"/>
                        </a:lnSpc>
                        <a:spcAft>
                          <a:spcPts val="800"/>
                        </a:spcAft>
                      </a:pPr>
                      <a:r>
                        <a:rPr lang="hu-HU" sz="400">
                          <a:effectLst/>
                        </a:rPr>
                        <a:t> </a:t>
                      </a:r>
                      <a:endParaRPr lang="hu-HU" sz="400">
                        <a:effectLst/>
                        <a:latin typeface="Calibri"/>
                        <a:ea typeface="Calibri"/>
                        <a:cs typeface="Times New Roman"/>
                      </a:endParaRPr>
                    </a:p>
                  </a:txBody>
                  <a:tcPr marL="0" marR="0" marT="0" marB="0" anchor="ctr"/>
                </a:tc>
              </a:tr>
              <a:tr h="544811">
                <a:tc>
                  <a:txBody>
                    <a:bodyPr/>
                    <a:lstStyle/>
                    <a:p>
                      <a:pPr marL="457200">
                        <a:lnSpc>
                          <a:spcPct val="107000"/>
                        </a:lnSpc>
                        <a:spcAft>
                          <a:spcPts val="0"/>
                        </a:spcAft>
                        <a:tabLst>
                          <a:tab pos="6986905" algn="l"/>
                        </a:tabLst>
                      </a:pPr>
                      <a:r>
                        <a:rPr lang="hu-HU" sz="2800" b="1">
                          <a:solidFill>
                            <a:schemeClr val="bg1"/>
                          </a:solidFill>
                          <a:effectLst/>
                        </a:rPr>
                        <a:t>békességes</a:t>
                      </a:r>
                      <a:endParaRPr lang="hu-HU" sz="2800" b="1">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marL="457200">
                        <a:lnSpc>
                          <a:spcPct val="107000"/>
                        </a:lnSpc>
                        <a:spcAft>
                          <a:spcPts val="0"/>
                        </a:spcAft>
                        <a:tabLst>
                          <a:tab pos="6986905" algn="l"/>
                        </a:tabLst>
                      </a:pPr>
                      <a:r>
                        <a:rPr lang="hu-HU" sz="2800" b="1" dirty="0">
                          <a:solidFill>
                            <a:schemeClr val="bg1"/>
                          </a:solidFill>
                          <a:effectLst/>
                        </a:rPr>
                        <a:t>szorgalmas</a:t>
                      </a:r>
                      <a:endParaRPr lang="hu-HU" sz="2800" b="1" dirty="0">
                        <a:solidFill>
                          <a:schemeClr val="bg1"/>
                        </a:solidFill>
                        <a:effectLst/>
                        <a:latin typeface="Calibri"/>
                        <a:ea typeface="Calibri"/>
                        <a:cs typeface="Times New Roman"/>
                      </a:endParaRPr>
                    </a:p>
                  </a:txBody>
                  <a:tcPr marL="23871" marR="23871" marT="0" marB="0">
                    <a:solidFill>
                      <a:schemeClr val="accent1">
                        <a:lumMod val="60000"/>
                        <a:lumOff val="40000"/>
                      </a:schemeClr>
                    </a:solidFill>
                  </a:tcPr>
                </a:tc>
                <a:tc>
                  <a:txBody>
                    <a:bodyPr/>
                    <a:lstStyle/>
                    <a:p>
                      <a:pPr>
                        <a:lnSpc>
                          <a:spcPct val="107000"/>
                        </a:lnSpc>
                        <a:spcAft>
                          <a:spcPts val="800"/>
                        </a:spcAft>
                      </a:pPr>
                      <a:r>
                        <a:rPr lang="hu-HU" sz="400" dirty="0">
                          <a:effectLst/>
                        </a:rPr>
                        <a:t> </a:t>
                      </a:r>
                      <a:endParaRPr lang="hu-HU" sz="400" dirty="0">
                        <a:effectLst/>
                        <a:latin typeface="Calibri"/>
                        <a:ea typeface="Calibri"/>
                        <a:cs typeface="Times New Roman"/>
                      </a:endParaRPr>
                    </a:p>
                  </a:txBody>
                  <a:tcPr marL="0" marR="0" marT="0" marB="0" anchor="ctr"/>
                </a:tc>
              </a:tr>
            </a:tbl>
          </a:graphicData>
        </a:graphic>
      </p:graphicFrame>
      <p:sp>
        <p:nvSpPr>
          <p:cNvPr id="7" name="Rectangle 2"/>
          <p:cNvSpPr>
            <a:spLocks noChangeArrowheads="1"/>
          </p:cNvSpPr>
          <p:nvPr/>
        </p:nvSpPr>
        <p:spPr bwMode="auto">
          <a:xfrm>
            <a:off x="4356100" y="1941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986588" algn="l"/>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16834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Ének…</a:t>
            </a:r>
            <a:endParaRPr lang="hu-HU" dirty="0"/>
          </a:p>
        </p:txBody>
      </p:sp>
      <p:sp>
        <p:nvSpPr>
          <p:cNvPr id="3" name="Tartalom helye 2"/>
          <p:cNvSpPr>
            <a:spLocks noGrp="1"/>
          </p:cNvSpPr>
          <p:nvPr>
            <p:ph idx="1"/>
          </p:nvPr>
        </p:nvSpPr>
        <p:spPr/>
        <p:txBody>
          <a:bodyPr>
            <a:normAutofit fontScale="92500" lnSpcReduction="20000"/>
          </a:bodyPr>
          <a:lstStyle/>
          <a:p>
            <a:r>
              <a:rPr lang="hu-HU" b="1" dirty="0"/>
              <a:t>1. Olyan örömöt, mint a forrás,</a:t>
            </a:r>
            <a:br>
              <a:rPr lang="hu-HU" b="1" dirty="0"/>
            </a:br>
            <a:r>
              <a:rPr lang="hu-HU" b="1" dirty="0"/>
              <a:t>Olyan örömöt, mint a forrás,</a:t>
            </a:r>
            <a:br>
              <a:rPr lang="hu-HU" b="1" dirty="0"/>
            </a:br>
            <a:r>
              <a:rPr lang="hu-HU" b="1" dirty="0"/>
              <a:t>Olyan örömöt kaptam tőled, Istenem.</a:t>
            </a:r>
            <a:br>
              <a:rPr lang="hu-HU" b="1" dirty="0"/>
            </a:br>
            <a:r>
              <a:rPr lang="hu-HU" b="1" dirty="0"/>
              <a:t>Olyan örömöt, mint a forrás,</a:t>
            </a:r>
            <a:br>
              <a:rPr lang="hu-HU" b="1" dirty="0"/>
            </a:br>
            <a:r>
              <a:rPr lang="hu-HU" b="1" dirty="0"/>
              <a:t>Olyan örömöt, mint a forrás,</a:t>
            </a:r>
            <a:br>
              <a:rPr lang="hu-HU" b="1" dirty="0"/>
            </a:br>
            <a:r>
              <a:rPr lang="hu-HU" b="1" dirty="0"/>
              <a:t>Olyan örömöt kaptam tőled, Istenem.</a:t>
            </a:r>
          </a:p>
          <a:p>
            <a:r>
              <a:rPr lang="hu-HU" sz="2600" b="1" dirty="0">
                <a:solidFill>
                  <a:schemeClr val="bg1"/>
                </a:solidFill>
              </a:rPr>
              <a:t>2. Olyan békét, mint a folyó…</a:t>
            </a:r>
          </a:p>
          <a:p>
            <a:r>
              <a:rPr lang="hu-HU" dirty="0"/>
              <a:t>3. Olyan szeretetet, mint a tenger…</a:t>
            </a:r>
          </a:p>
          <a:p>
            <a:r>
              <a:rPr lang="hu-HU" dirty="0"/>
              <a:t>4. Olyan hitet, mint a szikla…</a:t>
            </a:r>
          </a:p>
          <a:p>
            <a:endParaRPr lang="hu-HU" dirty="0"/>
          </a:p>
        </p:txBody>
      </p:sp>
    </p:spTree>
    <p:extLst>
      <p:ext uri="{BB962C8B-B14F-4D97-AF65-F5344CB8AC3E}">
        <p14:creationId xmlns:p14="http://schemas.microsoft.com/office/powerpoint/2010/main" val="378233107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2534479083"/>
              </p:ext>
            </p:extLst>
          </p:nvPr>
        </p:nvGraphicFramePr>
        <p:xfrm>
          <a:off x="1917700" y="634996"/>
          <a:ext cx="9156701" cy="5753102"/>
        </p:xfrm>
        <a:graphic>
          <a:graphicData uri="http://schemas.openxmlformats.org/drawingml/2006/table">
            <a:tbl>
              <a:tblPr firstRow="1" firstCol="1" bandRow="1">
                <a:tableStyleId>{5C22544A-7EE6-4342-B048-85BDC9FD1C3A}</a:tableStyleId>
              </a:tblPr>
              <a:tblGrid>
                <a:gridCol w="736600"/>
                <a:gridCol w="7350896"/>
                <a:gridCol w="1069205"/>
              </a:tblGrid>
              <a:tr h="356381">
                <a:tc>
                  <a:txBody>
                    <a:bodyPr/>
                    <a:lstStyle/>
                    <a:p>
                      <a:pPr>
                        <a:lnSpc>
                          <a:spcPct val="107000"/>
                        </a:lnSpc>
                        <a:spcAft>
                          <a:spcPts val="1440"/>
                        </a:spcAft>
                      </a:pPr>
                      <a:r>
                        <a:rPr lang="hu-HU" sz="1300">
                          <a:effectLst/>
                        </a:rPr>
                        <a:t>1.</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Kevés a nyugdíj.</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2.</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Nagyon meghíztak</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3.</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Drága minden.</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4.</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Hangos a szomszéd.</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5.</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Fáj a lábuk.</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6.</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a:solidFill>
                            <a:schemeClr val="bg1"/>
                          </a:solidFill>
                          <a:effectLst/>
                        </a:rPr>
                        <a:t>Sor van az orvosnál.</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7.</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Nem kedves az orvos.</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8.</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Az időjárásról.</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9.</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Udvariatlanok a fiatalok.</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10.</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Leégett az ebéd.</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1476530">
                <a:tc>
                  <a:txBody>
                    <a:bodyPr/>
                    <a:lstStyle/>
                    <a:p>
                      <a:pPr>
                        <a:lnSpc>
                          <a:spcPct val="107000"/>
                        </a:lnSpc>
                        <a:spcAft>
                          <a:spcPts val="1440"/>
                        </a:spcAft>
                      </a:pPr>
                      <a:r>
                        <a:rPr lang="hu-HU" sz="1300">
                          <a:effectLst/>
                        </a:rPr>
                        <a:t>11.</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A gyerekeikkel is vannak problémáik, akik mindig csak panaszkodnak, hogy gond van a nagyival.</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12.</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Nem tudnak aludni.</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a:solidFill>
                            <a:schemeClr val="bg1"/>
                          </a:solidFill>
                          <a:effectLst/>
                        </a:rPr>
                        <a:t> </a:t>
                      </a:r>
                      <a:endParaRPr lang="hu-HU" sz="2000" b="1">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r h="356381">
                <a:tc>
                  <a:txBody>
                    <a:bodyPr/>
                    <a:lstStyle/>
                    <a:p>
                      <a:pPr>
                        <a:lnSpc>
                          <a:spcPct val="107000"/>
                        </a:lnSpc>
                        <a:spcAft>
                          <a:spcPts val="1440"/>
                        </a:spcAft>
                      </a:pPr>
                      <a:r>
                        <a:rPr lang="hu-HU" sz="1300">
                          <a:effectLst/>
                        </a:rPr>
                        <a:t>13.</a:t>
                      </a:r>
                      <a:endParaRPr lang="hu-HU" sz="1100">
                        <a:effectLst/>
                        <a:latin typeface="Calibri"/>
                        <a:ea typeface="Calibri"/>
                        <a:cs typeface="Times New Roman"/>
                      </a:endParaRPr>
                    </a:p>
                  </a:txBody>
                  <a:tcPr marL="68580" marR="68580" marT="0" marB="0"/>
                </a:tc>
                <a:tc>
                  <a:txBody>
                    <a:bodyPr/>
                    <a:lstStyle/>
                    <a:p>
                      <a:pPr>
                        <a:lnSpc>
                          <a:spcPct val="107000"/>
                        </a:lnSpc>
                        <a:spcAft>
                          <a:spcPts val="1440"/>
                        </a:spcAft>
                      </a:pPr>
                      <a:r>
                        <a:rPr lang="hu-HU" sz="2000" b="1" dirty="0">
                          <a:solidFill>
                            <a:schemeClr val="bg1"/>
                          </a:solidFill>
                          <a:effectLst/>
                        </a:rPr>
                        <a:t>Elszökött a macskájuk.</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07000"/>
                        </a:lnSpc>
                        <a:spcAft>
                          <a:spcPts val="1440"/>
                        </a:spcAft>
                      </a:pPr>
                      <a:r>
                        <a:rPr lang="hu-HU" sz="2000" b="1" dirty="0">
                          <a:solidFill>
                            <a:schemeClr val="bg1"/>
                          </a:solidFill>
                          <a:effectLst/>
                        </a:rPr>
                        <a:t> </a:t>
                      </a:r>
                      <a:endParaRPr lang="hu-HU" sz="2000" b="1" dirty="0">
                        <a:solidFill>
                          <a:schemeClr val="bg1"/>
                        </a:solidFill>
                        <a:effectLst/>
                        <a:latin typeface="Calibri"/>
                        <a:ea typeface="Calibri"/>
                        <a:cs typeface="Times New Roman"/>
                      </a:endParaRPr>
                    </a:p>
                  </a:txBody>
                  <a:tcPr marL="68580" marR="68580" marT="0" marB="0">
                    <a:solidFill>
                      <a:schemeClr val="accent5">
                        <a:lumMod val="60000"/>
                        <a:lumOff val="40000"/>
                      </a:schemeClr>
                    </a:solidFill>
                  </a:tcPr>
                </a:tc>
              </a:tr>
            </a:tbl>
          </a:graphicData>
        </a:graphic>
      </p:graphicFrame>
    </p:spTree>
    <p:extLst>
      <p:ext uri="{BB962C8B-B14F-4D97-AF65-F5344CB8AC3E}">
        <p14:creationId xmlns:p14="http://schemas.microsoft.com/office/powerpoint/2010/main" val="386015529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történetnek megfelelően rendezd sorba a képeket!</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631307441"/>
              </p:ext>
            </p:extLst>
          </p:nvPr>
        </p:nvGraphicFramePr>
        <p:xfrm>
          <a:off x="1028699" y="2095500"/>
          <a:ext cx="10172700" cy="2832099"/>
        </p:xfrm>
        <a:graphic>
          <a:graphicData uri="http://schemas.openxmlformats.org/drawingml/2006/table">
            <a:tbl>
              <a:tblPr firstRow="1" firstCol="1" bandRow="1">
                <a:tableStyleId>{5C22544A-7EE6-4342-B048-85BDC9FD1C3A}</a:tableStyleId>
              </a:tblPr>
              <a:tblGrid>
                <a:gridCol w="1659432"/>
                <a:gridCol w="1767096"/>
                <a:gridCol w="1767096"/>
                <a:gridCol w="1806105"/>
                <a:gridCol w="1568931"/>
                <a:gridCol w="1604040"/>
              </a:tblGrid>
              <a:tr h="1399640">
                <a:tc>
                  <a:txBody>
                    <a:bodyPr/>
                    <a:lstStyle/>
                    <a:p>
                      <a:pPr marL="457200" algn="ctr">
                        <a:lnSpc>
                          <a:spcPct val="107000"/>
                        </a:lnSpc>
                        <a:spcAft>
                          <a:spcPts val="1440"/>
                        </a:spcAft>
                      </a:pPr>
                      <a:endParaRPr lang="hu-HU" sz="1300" dirty="0">
                        <a:effectLst/>
                        <a:latin typeface="Times New Roman"/>
                        <a:ea typeface="Times New Roman"/>
                        <a:cs typeface="Times New Roman"/>
                      </a:endParaRPr>
                    </a:p>
                  </a:txBody>
                  <a:tcPr marL="68580" marR="68580" marT="0" marB="0"/>
                </a:tc>
                <a:tc>
                  <a:txBody>
                    <a:bodyPr/>
                    <a:lstStyle/>
                    <a:p>
                      <a:pPr marL="457200" algn="ctr">
                        <a:lnSpc>
                          <a:spcPct val="107000"/>
                        </a:lnSpc>
                        <a:spcAft>
                          <a:spcPts val="1440"/>
                        </a:spcAft>
                      </a:pPr>
                      <a:endParaRPr lang="hu-HU" sz="1300">
                        <a:effectLst/>
                        <a:latin typeface="Times New Roman"/>
                        <a:ea typeface="Times New Roman"/>
                        <a:cs typeface="Times New Roman"/>
                      </a:endParaRPr>
                    </a:p>
                  </a:txBody>
                  <a:tcPr marL="68580" marR="68580" marT="0" marB="0"/>
                </a:tc>
                <a:tc>
                  <a:txBody>
                    <a:bodyPr/>
                    <a:lstStyle/>
                    <a:p>
                      <a:pPr marL="457200" algn="ctr">
                        <a:lnSpc>
                          <a:spcPct val="107000"/>
                        </a:lnSpc>
                        <a:spcAft>
                          <a:spcPts val="1440"/>
                        </a:spcAft>
                      </a:pPr>
                      <a:endParaRPr lang="hu-HU" sz="1300">
                        <a:effectLst/>
                        <a:latin typeface="Times New Roman"/>
                        <a:ea typeface="Times New Roman"/>
                        <a:cs typeface="Times New Roman"/>
                      </a:endParaRPr>
                    </a:p>
                  </a:txBody>
                  <a:tcPr marL="68580" marR="68580" marT="0" marB="0"/>
                </a:tc>
                <a:tc>
                  <a:txBody>
                    <a:bodyPr/>
                    <a:lstStyle/>
                    <a:p>
                      <a:pPr marL="457200" algn="ctr">
                        <a:lnSpc>
                          <a:spcPct val="107000"/>
                        </a:lnSpc>
                        <a:spcAft>
                          <a:spcPts val="1440"/>
                        </a:spcAft>
                      </a:pPr>
                      <a:endParaRPr lang="hu-HU" sz="1300">
                        <a:effectLst/>
                        <a:latin typeface="Times New Roman"/>
                        <a:ea typeface="Times New Roman"/>
                        <a:cs typeface="Times New Roman"/>
                      </a:endParaRPr>
                    </a:p>
                  </a:txBody>
                  <a:tcPr marL="68580" marR="68580" marT="0" marB="0"/>
                </a:tc>
                <a:tc>
                  <a:txBody>
                    <a:bodyPr/>
                    <a:lstStyle/>
                    <a:p>
                      <a:pPr marL="457200" algn="ctr">
                        <a:lnSpc>
                          <a:spcPct val="107000"/>
                        </a:lnSpc>
                        <a:spcAft>
                          <a:spcPts val="1440"/>
                        </a:spcAft>
                      </a:pPr>
                      <a:endParaRPr lang="hu-HU" sz="1300">
                        <a:effectLst/>
                        <a:latin typeface="Times New Roman"/>
                        <a:ea typeface="Times New Roman"/>
                        <a:cs typeface="Times New Roman"/>
                      </a:endParaRPr>
                    </a:p>
                  </a:txBody>
                  <a:tcPr marL="68580" marR="68580" marT="0" marB="0"/>
                </a:tc>
                <a:tc>
                  <a:txBody>
                    <a:bodyPr/>
                    <a:lstStyle/>
                    <a:p>
                      <a:pPr marL="457200" algn="ctr">
                        <a:lnSpc>
                          <a:spcPct val="107000"/>
                        </a:lnSpc>
                        <a:spcAft>
                          <a:spcPts val="1440"/>
                        </a:spcAft>
                      </a:pPr>
                      <a:endParaRPr lang="hu-HU" sz="1300">
                        <a:effectLst/>
                        <a:latin typeface="Times New Roman"/>
                        <a:ea typeface="Times New Roman"/>
                        <a:cs typeface="Times New Roman"/>
                      </a:endParaRPr>
                    </a:p>
                  </a:txBody>
                  <a:tcPr marL="68580" marR="68580" marT="0" marB="0"/>
                </a:tc>
              </a:tr>
              <a:tr h="1432459">
                <a:tc>
                  <a:txBody>
                    <a:bodyPr/>
                    <a:lstStyle/>
                    <a:p>
                      <a:pPr marL="457200" algn="just">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457200">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457200">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457200">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457200">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457200">
                        <a:lnSpc>
                          <a:spcPct val="107000"/>
                        </a:lnSpc>
                        <a:spcAft>
                          <a:spcPts val="1440"/>
                        </a:spcAft>
                      </a:pPr>
                      <a:r>
                        <a:rPr lang="hu-HU" sz="1300" dirty="0">
                          <a:effectLst/>
                        </a:rPr>
                        <a:t> </a:t>
                      </a:r>
                      <a:endParaRPr lang="hu-HU" sz="1100" dirty="0">
                        <a:effectLst/>
                        <a:latin typeface="Calibri"/>
                        <a:ea typeface="Calibri"/>
                        <a:cs typeface="Times New Roman"/>
                      </a:endParaRPr>
                    </a:p>
                  </a:txBody>
                  <a:tcPr marL="68580" marR="68580" marT="0" marB="0">
                    <a:solidFill>
                      <a:schemeClr val="bg2">
                        <a:lumMod val="20000"/>
                        <a:lumOff val="80000"/>
                      </a:schemeClr>
                    </a:solidFill>
                  </a:tcPr>
                </a:tc>
              </a:tr>
            </a:tbl>
          </a:graphicData>
        </a:graphic>
      </p:graphicFrame>
      <p:pic>
        <p:nvPicPr>
          <p:cNvPr id="9222" name="Kép 7" descr="Leírás: https://dbimg.eu/i/d7i1ygsk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613" y="2451789"/>
            <a:ext cx="1365971" cy="7978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Kép 15" descr="Leírás: https://dbimg.eu/i/c2fwxs7s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313" y="2451789"/>
            <a:ext cx="1373698" cy="8073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Kép 3" descr="Leírás: C:\Users\Kovács Zsuzsa\Documents\Lackfi\fiú könyv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3" y="2451789"/>
            <a:ext cx="1398587" cy="816874"/>
          </a:xfrm>
          <a:prstGeom prst="rect">
            <a:avLst/>
          </a:prstGeom>
          <a:noFill/>
          <a:extLst>
            <a:ext uri="{909E8E84-426E-40DD-AFC4-6F175D3DCCD1}">
              <a14:hiddenFill xmlns:a14="http://schemas.microsoft.com/office/drawing/2010/main">
                <a:solidFill>
                  <a:srgbClr val="FFFFFF"/>
                </a:solidFill>
              </a14:hiddenFill>
            </a:ext>
          </a:extLst>
        </p:spPr>
      </p:pic>
      <p:pic>
        <p:nvPicPr>
          <p:cNvPr id="9219" name="Kép 17" descr="Leírás: https://dbimg.eu/i/p8rphbkgy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213" y="2484862"/>
            <a:ext cx="1396068" cy="8163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Kép 6" descr="Leírás: https://dbimg.eu/i/ltjqvxtzi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9167" y="2461843"/>
            <a:ext cx="1553382" cy="909638"/>
          </a:xfrm>
          <a:prstGeom prst="rect">
            <a:avLst/>
          </a:prstGeom>
          <a:noFill/>
          <a:extLst>
            <a:ext uri="{909E8E84-426E-40DD-AFC4-6F175D3DCCD1}">
              <a14:hiddenFill xmlns:a14="http://schemas.microsoft.com/office/drawing/2010/main">
                <a:solidFill>
                  <a:srgbClr val="FFFFFF"/>
                </a:solidFill>
              </a14:hiddenFill>
            </a:ext>
          </a:extLst>
        </p:spPr>
      </p:pic>
      <p:pic>
        <p:nvPicPr>
          <p:cNvPr id="9217" name="Kép 4" descr="Leírás: C:\Users\Kovács Zsuzsa\Documents\Lackfi\nagy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413" y="2463800"/>
            <a:ext cx="1549187" cy="91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4871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a:xfrm>
            <a:off x="1119378" y="1841863"/>
            <a:ext cx="9905999" cy="3541714"/>
          </a:xfrm>
        </p:spPr>
        <p:txBody>
          <a:bodyPr>
            <a:normAutofit fontScale="92500" lnSpcReduction="10000"/>
          </a:bodyPr>
          <a:lstStyle/>
          <a:p>
            <a:r>
              <a:rPr lang="hu-HU" dirty="0" smtClean="0"/>
              <a:t>Nyolc kis történetben hallgathatunk bele fiatal hősünk gondolataiba, ismerkedhetünk meg mindennapjaival, családi és iskolai örömeivel, bánataival.</a:t>
            </a:r>
          </a:p>
          <a:p>
            <a:r>
              <a:rPr lang="hu-HU" dirty="0" smtClean="0"/>
              <a:t>Rengeteg kérdést tesz fel, melyre a válaszokat megadva közeledünk a SZERETET titkához. </a:t>
            </a:r>
          </a:p>
          <a:p>
            <a:r>
              <a:rPr lang="hu-HU" dirty="0" smtClean="0"/>
              <a:t>Milyen kérdések? Hogyan segíthetnénk annak, aki nem akarja, hogy segítsünk neki? Ha valaki nem hűséges hozzám, nekem akkor is hűségesnek kell lennem? Miért kell egy vágyott játékra sokat várakozni?Hogyan legyek jóban azzal, aki rosszban van velem? Hogyan figyeljek az örülésre, ha a fájás elvesz minden figyelést?</a:t>
            </a:r>
            <a:endParaRPr lang="hu-HU" dirty="0"/>
          </a:p>
        </p:txBody>
      </p:sp>
      <p:pic>
        <p:nvPicPr>
          <p:cNvPr id="4" name="Picture 6" descr="Képtalálat a következőre: „Jóság néni csok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9599" y="203200"/>
            <a:ext cx="1144649" cy="1511155"/>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8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Flat vector set of polite children in different situations. Kids with good manners. Little boys and girls helping adul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200" y="635000"/>
            <a:ext cx="9385300" cy="5905499"/>
          </a:xfrm>
          <a:prstGeom prst="rect">
            <a:avLst/>
          </a:prstGeom>
          <a:noFill/>
          <a:ln>
            <a:noFill/>
          </a:ln>
        </p:spPr>
      </p:pic>
    </p:spTree>
    <p:extLst>
      <p:ext uri="{BB962C8B-B14F-4D97-AF65-F5344CB8AC3E}">
        <p14:creationId xmlns:p14="http://schemas.microsoft.com/office/powerpoint/2010/main" val="1113915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Jóság néni csokija</a:t>
            </a:r>
            <a:endParaRPr lang="hu-HU" dirty="0"/>
          </a:p>
        </p:txBody>
      </p:sp>
      <p:sp>
        <p:nvSpPr>
          <p:cNvPr id="3" name="Tartalom helye 2"/>
          <p:cNvSpPr>
            <a:spLocks noGrp="1"/>
          </p:cNvSpPr>
          <p:nvPr>
            <p:ph idx="1"/>
          </p:nvPr>
        </p:nvSpPr>
        <p:spPr/>
        <p:txBody>
          <a:bodyPr/>
          <a:lstStyle/>
          <a:p>
            <a:endParaRPr lang="hu-HU"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65800" y="119184"/>
            <a:ext cx="5908676" cy="636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812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Tantestületünk</a:t>
            </a:r>
            <a:endParaRPr lang="hu-HU" dirty="0"/>
          </a:p>
        </p:txBody>
      </p:sp>
      <p:sp>
        <p:nvSpPr>
          <p:cNvPr id="3" name="Tartalom helye 2"/>
          <p:cNvSpPr>
            <a:spLocks noGrp="1"/>
          </p:cNvSpPr>
          <p:nvPr>
            <p:ph idx="1"/>
          </p:nvPr>
        </p:nvSpPr>
        <p:spPr/>
        <p:txBody>
          <a:bodyPr/>
          <a:lstStyle/>
          <a:p>
            <a:pPr marL="0" indent="0">
              <a:buNone/>
            </a:pPr>
            <a:r>
              <a:rPr lang="hu-HU" dirty="0" smtClean="0"/>
              <a:t>Csőri </a:t>
            </a:r>
            <a:r>
              <a:rPr lang="hu-HU" dirty="0" err="1" smtClean="0"/>
              <a:t>Czinkos</a:t>
            </a:r>
            <a:r>
              <a:rPr lang="hu-HU" dirty="0" smtClean="0"/>
              <a:t> Krisztina (hittan)</a:t>
            </a:r>
          </a:p>
          <a:p>
            <a:pPr marL="0" indent="0">
              <a:buNone/>
            </a:pPr>
            <a:r>
              <a:rPr lang="hu-HU" dirty="0" smtClean="0"/>
              <a:t>Kovács Zsuzsanna (5. osztály, 2. osztály)</a:t>
            </a:r>
          </a:p>
          <a:p>
            <a:pPr marL="0" indent="0">
              <a:buNone/>
            </a:pPr>
            <a:endParaRPr lang="hu-HU" dirty="0" smtClean="0"/>
          </a:p>
          <a:p>
            <a:pPr marL="0" indent="0">
              <a:buNone/>
            </a:pPr>
            <a:endParaRPr lang="hu-HU" dirty="0"/>
          </a:p>
        </p:txBody>
      </p:sp>
      <p:pic>
        <p:nvPicPr>
          <p:cNvPr id="4"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558" y="249342"/>
            <a:ext cx="1233549" cy="162852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3236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Lélek gyümölcse</a:t>
            </a:r>
            <a:endParaRPr lang="hu-HU" dirty="0"/>
          </a:p>
        </p:txBody>
      </p:sp>
      <p:sp>
        <p:nvSpPr>
          <p:cNvPr id="3" name="Tartalom helye 2"/>
          <p:cNvSpPr>
            <a:spLocks noGrp="1"/>
          </p:cNvSpPr>
          <p:nvPr>
            <p:ph idx="1"/>
          </p:nvPr>
        </p:nvSpPr>
        <p:spPr/>
        <p:txBody>
          <a:bodyPr/>
          <a:lstStyle/>
          <a:p>
            <a:r>
              <a:rPr lang="hu-HU" dirty="0"/>
              <a:t>Sokféle gyümölcs van a világon. Közös jellemzőjük, hogy csak időlegesek.</a:t>
            </a:r>
          </a:p>
          <a:p>
            <a:r>
              <a:rPr lang="hu-HU" dirty="0"/>
              <a:t>Isten olyan gyümölcsöt kínál, amely soha nem fonnyad el, hanem örökké megmarad</a:t>
            </a:r>
            <a:r>
              <a:rPr lang="hu-HU" dirty="0" smtClean="0"/>
              <a:t>. Ne feledjük, nekünk kell gondozni a fát, de az Úr adja a növekedést! A Szentlélek gyümölcsei a gyermekek szívében is folyamatosan érlelődnek.</a:t>
            </a:r>
            <a:endParaRPr lang="hu-HU" dirty="0"/>
          </a:p>
          <a:p>
            <a:r>
              <a:rPr lang="hu-HU" dirty="0"/>
              <a:t>„A Léleknek gyümölcse: szeretet, öröm, békesség, béketűrés, szívesség, jóság, hűség, </a:t>
            </a:r>
            <a:r>
              <a:rPr lang="hu-HU" dirty="0" smtClean="0"/>
              <a:t>szelídség,</a:t>
            </a:r>
            <a:r>
              <a:rPr lang="hu-HU" dirty="0"/>
              <a:t> </a:t>
            </a:r>
            <a:r>
              <a:rPr lang="hu-HU" dirty="0" smtClean="0"/>
              <a:t>mértékletesség</a:t>
            </a:r>
            <a:r>
              <a:rPr lang="hu-HU" dirty="0"/>
              <a:t>.” </a:t>
            </a:r>
            <a:r>
              <a:rPr lang="hu-HU" dirty="0" err="1"/>
              <a:t>Galata</a:t>
            </a:r>
            <a:r>
              <a:rPr lang="hu-HU" dirty="0"/>
              <a:t> 5:22</a:t>
            </a:r>
            <a:r>
              <a:rPr lang="hu-HU" dirty="0" smtClean="0"/>
              <a:t>.</a:t>
            </a:r>
          </a:p>
          <a:p>
            <a:endParaRPr lang="hu-HU" dirty="0"/>
          </a:p>
        </p:txBody>
      </p:sp>
      <p:pic>
        <p:nvPicPr>
          <p:cNvPr id="4"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863" y="279400"/>
            <a:ext cx="1420486" cy="1875313"/>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4905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r>
              <a:rPr lang="hu-HU" dirty="0"/>
              <a:t>Hogyan segíti a keresztyén nevelést?</a:t>
            </a:r>
          </a:p>
        </p:txBody>
      </p:sp>
      <p:sp>
        <p:nvSpPr>
          <p:cNvPr id="3" name="Tartalom helye 2"/>
          <p:cNvSpPr>
            <a:spLocks noGrp="1"/>
          </p:cNvSpPr>
          <p:nvPr>
            <p:ph idx="1"/>
          </p:nvPr>
        </p:nvSpPr>
        <p:spPr/>
        <p:txBody>
          <a:bodyPr>
            <a:normAutofit fontScale="77500" lnSpcReduction="20000"/>
          </a:bodyPr>
          <a:lstStyle/>
          <a:p>
            <a:r>
              <a:rPr lang="hu-HU" dirty="0"/>
              <a:t>A</a:t>
            </a:r>
            <a:r>
              <a:rPr lang="hu-HU" dirty="0" smtClean="0"/>
              <a:t>z </a:t>
            </a:r>
            <a:r>
              <a:rPr lang="hu-HU" dirty="0"/>
              <a:t>élet értelmét érintő kérdések és a Biblia ezekre adott </a:t>
            </a:r>
            <a:r>
              <a:rPr lang="hu-HU" dirty="0" smtClean="0"/>
              <a:t>válaszai közötti </a:t>
            </a:r>
            <a:r>
              <a:rPr lang="hu-HU" dirty="0"/>
              <a:t>összefüggések megismerését, felismerését.</a:t>
            </a:r>
          </a:p>
          <a:p>
            <a:r>
              <a:rPr lang="hu-HU" dirty="0" smtClean="0"/>
              <a:t>Tanulás </a:t>
            </a:r>
            <a:r>
              <a:rPr lang="hu-HU" dirty="0"/>
              <a:t>a szíven keresztül</a:t>
            </a:r>
          </a:p>
          <a:p>
            <a:r>
              <a:rPr lang="hu-HU" dirty="0" smtClean="0"/>
              <a:t>„</a:t>
            </a:r>
            <a:r>
              <a:rPr lang="hu-HU" dirty="0"/>
              <a:t>Nyugi” nem vagyunk tökéletesek! (Mi </a:t>
            </a:r>
            <a:r>
              <a:rPr lang="hu-HU" dirty="0" smtClean="0"/>
              <a:t>sem :)</a:t>
            </a:r>
            <a:endParaRPr lang="hu-HU" dirty="0"/>
          </a:p>
          <a:p>
            <a:r>
              <a:rPr lang="hu-HU" dirty="0" smtClean="0"/>
              <a:t>Nem </a:t>
            </a:r>
            <a:r>
              <a:rPr lang="hu-HU" dirty="0"/>
              <a:t>didaktikus a szöveg, nem ad konkrét válaszokat!!! </a:t>
            </a:r>
            <a:endParaRPr lang="hu-HU" dirty="0" smtClean="0"/>
          </a:p>
          <a:p>
            <a:r>
              <a:rPr lang="hu-HU" dirty="0" smtClean="0"/>
              <a:t>Minden </a:t>
            </a:r>
            <a:r>
              <a:rPr lang="hu-HU" dirty="0"/>
              <a:t>történet nyitott, mégis </a:t>
            </a:r>
            <a:r>
              <a:rPr lang="hu-HU" dirty="0" smtClean="0"/>
              <a:t>a lényeg </a:t>
            </a:r>
            <a:r>
              <a:rPr lang="hu-HU" dirty="0"/>
              <a:t>(a válasz) megjelenik a történetben. Gondolkodtat! Bátran mondhatják el a gyerekek </a:t>
            </a:r>
            <a:r>
              <a:rPr lang="hu-HU" dirty="0" smtClean="0"/>
              <a:t>a véleményüket!</a:t>
            </a:r>
            <a:endParaRPr lang="hu-HU" dirty="0"/>
          </a:p>
          <a:p>
            <a:r>
              <a:rPr lang="hu-HU" dirty="0" smtClean="0"/>
              <a:t>Isten </a:t>
            </a:r>
            <a:r>
              <a:rPr lang="hu-HU" dirty="0"/>
              <a:t>Igéje a történeteken keresztül könnyebben megérthető a gyerekek számára.</a:t>
            </a:r>
          </a:p>
          <a:p>
            <a:r>
              <a:rPr lang="hu-HU" dirty="0" smtClean="0"/>
              <a:t>Diák-diák, diák </a:t>
            </a:r>
            <a:r>
              <a:rPr lang="hu-HU" dirty="0"/>
              <a:t>– </a:t>
            </a:r>
            <a:r>
              <a:rPr lang="hu-HU" dirty="0" smtClean="0"/>
              <a:t>tanár, gyermek-szülő </a:t>
            </a:r>
            <a:r>
              <a:rPr lang="hu-HU" dirty="0"/>
              <a:t>személyes kapcsolata erősödik</a:t>
            </a:r>
          </a:p>
        </p:txBody>
      </p:sp>
      <p:pic>
        <p:nvPicPr>
          <p:cNvPr id="4"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799" y="279401"/>
            <a:ext cx="1233549" cy="162852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4159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Milyen </a:t>
            </a:r>
            <a:r>
              <a:rPr lang="hu-HU" dirty="0"/>
              <a:t>pedagógus segédanyagok készültek?</a:t>
            </a:r>
          </a:p>
        </p:txBody>
      </p:sp>
      <p:sp>
        <p:nvSpPr>
          <p:cNvPr id="3" name="Tartalom helye 2"/>
          <p:cNvSpPr>
            <a:spLocks noGrp="1"/>
          </p:cNvSpPr>
          <p:nvPr>
            <p:ph idx="1"/>
          </p:nvPr>
        </p:nvSpPr>
        <p:spPr/>
        <p:txBody>
          <a:bodyPr>
            <a:normAutofit fontScale="92500"/>
          </a:bodyPr>
          <a:lstStyle/>
          <a:p>
            <a:r>
              <a:rPr lang="hu-HU" dirty="0" err="1" smtClean="0"/>
              <a:t>Reftantar.hu</a:t>
            </a:r>
            <a:r>
              <a:rPr lang="hu-HU" dirty="0" smtClean="0"/>
              <a:t> – Református tananyagtár – Aktuális – Kiadványok (</a:t>
            </a:r>
            <a:r>
              <a:rPr lang="hu-HU" dirty="0" err="1" smtClean="0"/>
              <a:t>Katt</a:t>
            </a:r>
            <a:r>
              <a:rPr lang="hu-HU" dirty="0" smtClean="0"/>
              <a:t> a könyvre!)</a:t>
            </a:r>
            <a:endParaRPr lang="hu-HU" dirty="0"/>
          </a:p>
          <a:p>
            <a:r>
              <a:rPr lang="hu-HU" dirty="0" smtClean="0"/>
              <a:t>Óratervezetek</a:t>
            </a:r>
            <a:r>
              <a:rPr lang="hu-HU" dirty="0"/>
              <a:t>: olvasás-szövegértés</a:t>
            </a:r>
          </a:p>
          <a:p>
            <a:r>
              <a:rPr lang="hu-HU" dirty="0" smtClean="0"/>
              <a:t>Délutáni </a:t>
            </a:r>
            <a:r>
              <a:rPr lang="hu-HU" dirty="0"/>
              <a:t>foglalkozás játékos feladatokkal</a:t>
            </a:r>
          </a:p>
          <a:p>
            <a:r>
              <a:rPr lang="hu-HU" dirty="0" smtClean="0"/>
              <a:t>Projektnap</a:t>
            </a:r>
            <a:endParaRPr lang="hu-HU" dirty="0"/>
          </a:p>
          <a:p>
            <a:r>
              <a:rPr lang="hu-HU" dirty="0" smtClean="0"/>
              <a:t>Feladatlapok</a:t>
            </a:r>
            <a:endParaRPr lang="hu-HU" dirty="0"/>
          </a:p>
          <a:p>
            <a:r>
              <a:rPr lang="hu-HU" dirty="0" smtClean="0"/>
              <a:t>Prezentációk</a:t>
            </a:r>
            <a:r>
              <a:rPr lang="hu-HU" dirty="0"/>
              <a:t>, </a:t>
            </a:r>
            <a:r>
              <a:rPr lang="hu-HU" dirty="0" err="1" smtClean="0"/>
              <a:t>LearningApps</a:t>
            </a:r>
            <a:endParaRPr lang="hu-HU" dirty="0" smtClean="0"/>
          </a:p>
        </p:txBody>
      </p:sp>
      <p:pic>
        <p:nvPicPr>
          <p:cNvPr id="5" name="Tartalom helye 3"/>
          <p:cNvPicPr>
            <a:picLocks noChangeAspect="1"/>
          </p:cNvPicPr>
          <p:nvPr/>
        </p:nvPicPr>
        <p:blipFill rotWithShape="1">
          <a:blip r:embed="rId2">
            <a:extLst>
              <a:ext uri="{28A0092B-C50C-407E-A947-70E740481C1C}">
                <a14:useLocalDpi xmlns:a14="http://schemas.microsoft.com/office/drawing/2010/main" val="0"/>
              </a:ext>
            </a:extLst>
          </a:blip>
          <a:srcRect l="8358" r="4757" b="-104"/>
          <a:stretch/>
        </p:blipFill>
        <p:spPr>
          <a:xfrm>
            <a:off x="8699806" y="3463442"/>
            <a:ext cx="3272009" cy="2919469"/>
          </a:xfrm>
          <a:prstGeom prst="rect">
            <a:avLst/>
          </a:prstGeom>
          <a:ln w="76200">
            <a:solidFill>
              <a:srgbClr val="002060"/>
            </a:solidFill>
          </a:ln>
        </p:spPr>
      </p:pic>
      <p:pic>
        <p:nvPicPr>
          <p:cNvPr id="4" name="Picture 6" descr="Képtalálat a következőre: „Jóság néni csok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806" y="4630441"/>
            <a:ext cx="1327437" cy="175247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64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Kiknek ajánlod?</a:t>
            </a:r>
            <a:br>
              <a:rPr lang="hu-HU" dirty="0"/>
            </a:br>
            <a:endParaRPr lang="hu-HU" dirty="0"/>
          </a:p>
        </p:txBody>
      </p:sp>
      <p:sp>
        <p:nvSpPr>
          <p:cNvPr id="3" name="Tartalom helye 2"/>
          <p:cNvSpPr>
            <a:spLocks noGrp="1"/>
          </p:cNvSpPr>
          <p:nvPr>
            <p:ph idx="1"/>
          </p:nvPr>
        </p:nvSpPr>
        <p:spPr/>
        <p:txBody>
          <a:bodyPr/>
          <a:lstStyle/>
          <a:p>
            <a:r>
              <a:rPr lang="hu-HU" dirty="0" smtClean="0"/>
              <a:t>Elsősorban </a:t>
            </a:r>
            <a:r>
              <a:rPr lang="hu-HU" dirty="0"/>
              <a:t>alsó tagozatosoknak </a:t>
            </a:r>
            <a:r>
              <a:rPr lang="hu-HU" dirty="0" smtClean="0"/>
              <a:t>1-4.osztály</a:t>
            </a:r>
            <a:endParaRPr lang="hu-HU" dirty="0"/>
          </a:p>
          <a:p>
            <a:r>
              <a:rPr lang="hu-HU" dirty="0"/>
              <a:t>5. osztályosokkal én magam is feldolgoztam</a:t>
            </a:r>
            <a:r>
              <a:rPr lang="hu-HU" dirty="0" smtClean="0"/>
              <a:t>.</a:t>
            </a:r>
          </a:p>
          <a:p>
            <a:endParaRPr lang="hu-HU" dirty="0"/>
          </a:p>
        </p:txBody>
      </p:sp>
      <p:pic>
        <p:nvPicPr>
          <p:cNvPr id="4"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799" y="279401"/>
            <a:ext cx="1233549" cy="162852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1550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Hogyan </a:t>
            </a:r>
            <a:r>
              <a:rPr lang="hu-HU" dirty="0"/>
              <a:t>tud sokoldalúan hasznosulni a pedagógiai gyakorlatban?</a:t>
            </a:r>
          </a:p>
        </p:txBody>
      </p:sp>
      <p:sp>
        <p:nvSpPr>
          <p:cNvPr id="3" name="Tartalom helye 2"/>
          <p:cNvSpPr>
            <a:spLocks noGrp="1"/>
          </p:cNvSpPr>
          <p:nvPr>
            <p:ph idx="1"/>
          </p:nvPr>
        </p:nvSpPr>
        <p:spPr/>
        <p:txBody>
          <a:bodyPr/>
          <a:lstStyle/>
          <a:p>
            <a:r>
              <a:rPr lang="hu-HU" dirty="0" smtClean="0"/>
              <a:t>tanórán</a:t>
            </a:r>
            <a:r>
              <a:rPr lang="hu-HU" dirty="0"/>
              <a:t>, szabadidős foglalkozáson, projektnap keretében, áhítatba </a:t>
            </a:r>
            <a:r>
              <a:rPr lang="hu-HU" dirty="0" smtClean="0"/>
              <a:t>építve, tábori program, osztályfőnöki órák</a:t>
            </a:r>
            <a:endParaRPr lang="hu-HU" dirty="0"/>
          </a:p>
          <a:p>
            <a:r>
              <a:rPr lang="hu-HU" dirty="0" smtClean="0"/>
              <a:t> </a:t>
            </a:r>
            <a:r>
              <a:rPr lang="hu-HU" dirty="0"/>
              <a:t>közös </a:t>
            </a:r>
            <a:r>
              <a:rPr lang="hu-HU" dirty="0" smtClean="0"/>
              <a:t>ötletbörze</a:t>
            </a:r>
          </a:p>
          <a:p>
            <a:endParaRPr lang="hu-HU" dirty="0" smtClean="0"/>
          </a:p>
          <a:p>
            <a:endParaRPr lang="hu-HU" dirty="0"/>
          </a:p>
        </p:txBody>
      </p:sp>
      <p:pic>
        <p:nvPicPr>
          <p:cNvPr id="5"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546" y="4899528"/>
            <a:ext cx="1233549" cy="162852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1616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61952" y="429351"/>
            <a:ext cx="9905998" cy="1478570"/>
          </a:xfrm>
        </p:spPr>
        <p:txBody>
          <a:bodyPr/>
          <a:lstStyle/>
          <a:p>
            <a:r>
              <a:rPr lang="hu-HU" dirty="0"/>
              <a:t>Fejlesztés terveinek/eredményeinek részletesebb bemutatása</a:t>
            </a:r>
          </a:p>
        </p:txBody>
      </p:sp>
      <p:sp>
        <p:nvSpPr>
          <p:cNvPr id="3" name="Tartalom helye 2"/>
          <p:cNvSpPr>
            <a:spLocks noGrp="1"/>
          </p:cNvSpPr>
          <p:nvPr>
            <p:ph idx="1"/>
          </p:nvPr>
        </p:nvSpPr>
        <p:spPr/>
        <p:txBody>
          <a:bodyPr>
            <a:normAutofit fontScale="85000" lnSpcReduction="20000"/>
          </a:bodyPr>
          <a:lstStyle/>
          <a:p>
            <a:r>
              <a:rPr lang="hu-HU" dirty="0"/>
              <a:t>Tervek: Az elkészült tervek bemutatása</a:t>
            </a:r>
          </a:p>
          <a:p>
            <a:r>
              <a:rPr lang="hu-HU" dirty="0"/>
              <a:t>Kiemelve egy történeten keresztül: Békesség apró sütivel.</a:t>
            </a:r>
          </a:p>
          <a:p>
            <a:r>
              <a:rPr lang="hu-HU" dirty="0"/>
              <a:t>Egy kis ráhangolódás: Könyvvel a fejünkön sétáljunk!</a:t>
            </a:r>
          </a:p>
          <a:p>
            <a:r>
              <a:rPr lang="hu-HU" dirty="0"/>
              <a:t>Drámajáték párokban: Menj oda, mondd el neki! (békétlenségeink egy-két mondatban</a:t>
            </a:r>
            <a:r>
              <a:rPr lang="hu-HU" dirty="0" smtClean="0"/>
              <a:t>)</a:t>
            </a:r>
          </a:p>
          <a:p>
            <a:r>
              <a:rPr lang="hu-HU" dirty="0" smtClean="0"/>
              <a:t>Képek bemutatása</a:t>
            </a:r>
            <a:endParaRPr lang="hu-HU" dirty="0"/>
          </a:p>
          <a:p>
            <a:r>
              <a:rPr lang="hu-HU" dirty="0"/>
              <a:t>A történet meghallgatása.</a:t>
            </a:r>
          </a:p>
          <a:p>
            <a:r>
              <a:rPr lang="hu-HU" dirty="0"/>
              <a:t>Csoportokban: Ti hogyan dolgoznátok fel? Hogyan tudnátok a komplexitást megjeleníteni?</a:t>
            </a:r>
          </a:p>
          <a:p>
            <a:r>
              <a:rPr lang="hu-HU" dirty="0"/>
              <a:t>Csoportmunkák bemutatása</a:t>
            </a:r>
          </a:p>
        </p:txBody>
      </p:sp>
      <p:pic>
        <p:nvPicPr>
          <p:cNvPr id="4" name="Picture 6" descr="Képtalálat a következőre: „Jóság néni csok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120" y="1215835"/>
            <a:ext cx="1233549" cy="1628520"/>
          </a:xfrm>
          <a:prstGeom prst="rect">
            <a:avLst/>
          </a:prstGeom>
          <a:noFill/>
          <a:ln w="76200">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9160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 mondta?</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4027245087"/>
              </p:ext>
            </p:extLst>
          </p:nvPr>
        </p:nvGraphicFramePr>
        <p:xfrm>
          <a:off x="1078173" y="1665027"/>
          <a:ext cx="9730854" cy="3357349"/>
        </p:xfrm>
        <a:graphic>
          <a:graphicData uri="http://schemas.openxmlformats.org/drawingml/2006/table">
            <a:tbl>
              <a:tblPr firstRow="1" firstCol="1" bandRow="1">
                <a:tableStyleId>{5C22544A-7EE6-4342-B048-85BDC9FD1C3A}</a:tableStyleId>
              </a:tblPr>
              <a:tblGrid>
                <a:gridCol w="4865427"/>
                <a:gridCol w="4865427"/>
              </a:tblGrid>
              <a:tr h="829396">
                <a:tc>
                  <a:txBody>
                    <a:bodyPr/>
                    <a:lstStyle/>
                    <a:p>
                      <a:pPr marL="342900" lvl="0" indent="-342900">
                        <a:lnSpc>
                          <a:spcPct val="107000"/>
                        </a:lnSpc>
                        <a:spcAft>
                          <a:spcPts val="0"/>
                        </a:spcAft>
                        <a:buFont typeface="+mj-lt"/>
                        <a:buAutoNum type="arabicPeriod"/>
                      </a:pPr>
                      <a:r>
                        <a:rPr lang="hu-HU" sz="1600" dirty="0">
                          <a:solidFill>
                            <a:schemeClr val="bg1"/>
                          </a:solidFill>
                          <a:effectLst/>
                        </a:rPr>
                        <a:t>A békesség, az belül van. </a:t>
                      </a:r>
                      <a:endParaRPr lang="hu-HU" sz="1100"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342900" lvl="0" indent="-342900">
                        <a:lnSpc>
                          <a:spcPct val="107000"/>
                        </a:lnSpc>
                        <a:spcAft>
                          <a:spcPts val="0"/>
                        </a:spcAft>
                        <a:buFont typeface="Symbol"/>
                        <a:buChar char=""/>
                      </a:pPr>
                      <a:r>
                        <a:rPr lang="hu-HU" sz="1600" dirty="0">
                          <a:solidFill>
                            <a:schemeClr val="bg1"/>
                          </a:solidFill>
                          <a:effectLst/>
                        </a:rPr>
                        <a:t>Kisfiú</a:t>
                      </a:r>
                      <a:endParaRPr lang="hu-HU" sz="1100"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r>
              <a:tr h="829396">
                <a:tc>
                  <a:txBody>
                    <a:bodyPr/>
                    <a:lstStyle/>
                    <a:p>
                      <a:pPr marL="0" lvl="0" indent="0">
                        <a:lnSpc>
                          <a:spcPct val="107000"/>
                        </a:lnSpc>
                        <a:spcAft>
                          <a:spcPts val="0"/>
                        </a:spcAft>
                        <a:buFont typeface="+mj-lt"/>
                        <a:buNone/>
                      </a:pPr>
                      <a:r>
                        <a:rPr lang="hu-HU" sz="1600" dirty="0" smtClean="0">
                          <a:solidFill>
                            <a:schemeClr val="bg1"/>
                          </a:solidFill>
                          <a:effectLst/>
                        </a:rPr>
                        <a:t>2.   A </a:t>
                      </a:r>
                      <a:r>
                        <a:rPr lang="hu-HU" sz="1600" dirty="0">
                          <a:solidFill>
                            <a:schemeClr val="bg1"/>
                          </a:solidFill>
                          <a:effectLst/>
                        </a:rPr>
                        <a:t>békesség Istennél van.</a:t>
                      </a:r>
                      <a:endParaRPr lang="hu-HU" sz="1100"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342900" lvl="0" indent="-342900">
                        <a:lnSpc>
                          <a:spcPct val="107000"/>
                        </a:lnSpc>
                        <a:spcAft>
                          <a:spcPts val="0"/>
                        </a:spcAft>
                        <a:buFont typeface="Symbol"/>
                        <a:buChar char=""/>
                      </a:pPr>
                      <a:r>
                        <a:rPr lang="hu-HU" sz="1600" b="1" dirty="0">
                          <a:solidFill>
                            <a:schemeClr val="bg1"/>
                          </a:solidFill>
                          <a:effectLst/>
                        </a:rPr>
                        <a:t>Nagymama</a:t>
                      </a:r>
                      <a:endParaRPr lang="hu-HU" sz="1100" b="1"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r>
              <a:tr h="1698557">
                <a:tc>
                  <a:txBody>
                    <a:bodyPr/>
                    <a:lstStyle/>
                    <a:p>
                      <a:pPr marL="0" lvl="0" indent="0">
                        <a:lnSpc>
                          <a:spcPct val="107000"/>
                        </a:lnSpc>
                        <a:spcAft>
                          <a:spcPts val="0"/>
                        </a:spcAft>
                        <a:buFont typeface="+mj-lt"/>
                        <a:buNone/>
                      </a:pPr>
                      <a:r>
                        <a:rPr lang="hu-HU" sz="1600" dirty="0" smtClean="0">
                          <a:solidFill>
                            <a:schemeClr val="bg1"/>
                          </a:solidFill>
                          <a:effectLst/>
                        </a:rPr>
                        <a:t>3.   Ha </a:t>
                      </a:r>
                      <a:r>
                        <a:rPr lang="hu-HU" sz="1600" dirty="0">
                          <a:solidFill>
                            <a:schemeClr val="bg1"/>
                          </a:solidFill>
                          <a:effectLst/>
                        </a:rPr>
                        <a:t>dühös vagyok, semmi kedvem a forráshoz </a:t>
                      </a:r>
                      <a:r>
                        <a:rPr lang="hu-HU" sz="1600" dirty="0" smtClean="0">
                          <a:solidFill>
                            <a:schemeClr val="bg1"/>
                          </a:solidFill>
                          <a:effectLst/>
                        </a:rPr>
                        <a:t>     menni</a:t>
                      </a:r>
                      <a:r>
                        <a:rPr lang="hu-HU" sz="1600" dirty="0">
                          <a:solidFill>
                            <a:schemeClr val="bg1"/>
                          </a:solidFill>
                          <a:effectLst/>
                        </a:rPr>
                        <a:t>.</a:t>
                      </a:r>
                      <a:endParaRPr lang="hu-HU" sz="1100"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342900" lvl="0" indent="-342900">
                        <a:lnSpc>
                          <a:spcPct val="107000"/>
                        </a:lnSpc>
                        <a:spcAft>
                          <a:spcPts val="0"/>
                        </a:spcAft>
                        <a:buFont typeface="Symbol"/>
                        <a:buChar char=""/>
                      </a:pPr>
                      <a:r>
                        <a:rPr lang="hu-HU" sz="1600" b="1" dirty="0" err="1">
                          <a:solidFill>
                            <a:schemeClr val="bg1"/>
                          </a:solidFill>
                          <a:effectLst/>
                        </a:rPr>
                        <a:t>Tiszi</a:t>
                      </a:r>
                      <a:endParaRPr lang="hu-HU" sz="1100" b="1" dirty="0">
                        <a:solidFill>
                          <a:schemeClr val="bg1"/>
                        </a:solidFill>
                        <a:effectLst/>
                        <a:latin typeface="Calibri"/>
                        <a:ea typeface="Calibri"/>
                        <a:cs typeface="Times New Roman"/>
                      </a:endParaRPr>
                    </a:p>
                  </a:txBody>
                  <a:tcPr marL="68580" marR="68580"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326227875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kör">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TM04033919[[fn=Áramkör]]</Template>
  <TotalTime>139</TotalTime>
  <Words>746</Words>
  <Application>Microsoft Office PowerPoint</Application>
  <PresentationFormat>Egyéni</PresentationFormat>
  <Paragraphs>180</Paragraphs>
  <Slides>22</Slides>
  <Notes>1</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Áramkör</vt:lpstr>
      <vt:lpstr>JÓSÁG NÉNI CSOKIJA</vt:lpstr>
      <vt:lpstr>TARTALOM</vt:lpstr>
      <vt:lpstr>A Lélek gyümölcse</vt:lpstr>
      <vt:lpstr> Hogyan segíti a keresztyén nevelést?</vt:lpstr>
      <vt:lpstr>Milyen pedagógus segédanyagok készültek?</vt:lpstr>
      <vt:lpstr>Kiknek ajánlod? </vt:lpstr>
      <vt:lpstr>Hogyan tud sokoldalúan hasznosulni a pedagógiai gyakorlatban?</vt:lpstr>
      <vt:lpstr>Fejlesztés terveinek/eredményeinek részletesebb bemutatása</vt:lpstr>
      <vt:lpstr>Ki mondta?</vt:lpstr>
      <vt:lpstr>PowerPoint bemutató</vt:lpstr>
      <vt:lpstr>türelmes, lusta, hazudós, hűséges, békés, barátságtalan, lelkes, durva, kötekedő, megbízható </vt:lpstr>
      <vt:lpstr>PowerPoint bemutató</vt:lpstr>
      <vt:lpstr>PowerPoint bemutató</vt:lpstr>
      <vt:lpstr>Képeslap/MEGHÍVÓ</vt:lpstr>
      <vt:lpstr>PowerPoint bemutató</vt:lpstr>
      <vt:lpstr>PowerPoint bemutató</vt:lpstr>
      <vt:lpstr>Ének…</vt:lpstr>
      <vt:lpstr>PowerPoint bemutató</vt:lpstr>
      <vt:lpstr>A történetnek megfelelően rendezd sorba a képeket!</vt:lpstr>
      <vt:lpstr>PowerPoint bemutató</vt:lpstr>
      <vt:lpstr>Jóság néni csokija</vt:lpstr>
      <vt:lpstr>Tantestületünk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JÓSÁG NÉNI CSOKIJA</dc:title>
  <dc:creator>Admin</dc:creator>
  <cp:lastModifiedBy>Windows-felhasználó</cp:lastModifiedBy>
  <cp:revision>21</cp:revision>
  <dcterms:created xsi:type="dcterms:W3CDTF">2019-11-16T17:48:42Z</dcterms:created>
  <dcterms:modified xsi:type="dcterms:W3CDTF">2019-12-07T05:06:13Z</dcterms:modified>
</cp:coreProperties>
</file>