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1" r:id="rId3"/>
    <p:sldId id="259" r:id="rId4"/>
    <p:sldId id="260" r:id="rId5"/>
    <p:sldId id="279" r:id="rId6"/>
    <p:sldId id="263" r:id="rId7"/>
    <p:sldId id="273" r:id="rId8"/>
    <p:sldId id="274" r:id="rId9"/>
    <p:sldId id="277" r:id="rId10"/>
    <p:sldId id="282" r:id="rId11"/>
    <p:sldId id="284" r:id="rId12"/>
    <p:sldId id="287" r:id="rId13"/>
    <p:sldId id="290" r:id="rId14"/>
    <p:sldId id="293" r:id="rId15"/>
    <p:sldId id="294" r:id="rId16"/>
    <p:sldId id="295" r:id="rId17"/>
    <p:sldId id="296" r:id="rId18"/>
    <p:sldId id="292" r:id="rId19"/>
    <p:sldId id="270" r:id="rId20"/>
    <p:sldId id="271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357CC-D820-4E53-B648-10D774122C2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C05DDD-F481-4B0D-BF13-A1E5F99D0A9B}">
      <dgm:prSet phldrT="[Szöveg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hu-HU" b="1" i="1" dirty="0" smtClean="0">
              <a:solidFill>
                <a:schemeClr val="tx1"/>
              </a:solidFill>
            </a:rPr>
            <a:t>CSERNOBIL</a:t>
          </a:r>
          <a:endParaRPr lang="hu-HU" b="1" i="1" dirty="0">
            <a:solidFill>
              <a:schemeClr val="tx1"/>
            </a:solidFill>
          </a:endParaRPr>
        </a:p>
      </dgm:t>
    </dgm:pt>
    <dgm:pt modelId="{65B48B61-E6C7-4E3A-9609-3E1895D2C7E0}" type="parTrans" cxnId="{78C5CC4A-272F-405C-BD45-3AB0FBAC53B5}">
      <dgm:prSet/>
      <dgm:spPr/>
      <dgm:t>
        <a:bodyPr/>
        <a:lstStyle/>
        <a:p>
          <a:endParaRPr lang="hu-HU"/>
        </a:p>
      </dgm:t>
    </dgm:pt>
    <dgm:pt modelId="{4CB9F72D-5C85-44DE-939E-6703191A6E18}" type="sibTrans" cxnId="{78C5CC4A-272F-405C-BD45-3AB0FBAC53B5}">
      <dgm:prSet/>
      <dgm:spPr/>
      <dgm:t>
        <a:bodyPr/>
        <a:lstStyle/>
        <a:p>
          <a:endParaRPr lang="hu-HU"/>
        </a:p>
      </dgm:t>
    </dgm:pt>
    <dgm:pt modelId="{D41D71F7-474A-44CB-BB1A-605C75B3A6EA}">
      <dgm:prSet phldrT="[Szöveg]" custT="1"/>
      <dgm:spPr>
        <a:solidFill>
          <a:srgbClr val="00B050"/>
        </a:solidFill>
      </dgm:spPr>
      <dgm:t>
        <a:bodyPr/>
        <a:lstStyle/>
        <a:p>
          <a:r>
            <a:rPr lang="hu-HU" sz="1800" b="1" dirty="0" smtClean="0">
              <a:solidFill>
                <a:schemeClr val="tx1"/>
              </a:solidFill>
            </a:rPr>
            <a:t>Kémia, fizika:</a:t>
          </a:r>
          <a:r>
            <a:rPr lang="hu-HU" sz="1800" dirty="0" smtClean="0">
              <a:solidFill>
                <a:schemeClr val="tx1"/>
              </a:solidFill>
            </a:rPr>
            <a:t> Az atomok és elemek világa, atomfizikai alapismeretek</a:t>
          </a:r>
          <a:endParaRPr lang="hu-HU" sz="1800" dirty="0">
            <a:solidFill>
              <a:schemeClr val="tx1"/>
            </a:solidFill>
          </a:endParaRPr>
        </a:p>
      </dgm:t>
    </dgm:pt>
    <dgm:pt modelId="{A50A110B-C804-40B8-A1B3-996DC8802A87}" type="parTrans" cxnId="{156DED1B-A168-4AA2-A367-93DE060D0A80}">
      <dgm:prSet/>
      <dgm:spPr/>
      <dgm:t>
        <a:bodyPr/>
        <a:lstStyle/>
        <a:p>
          <a:endParaRPr lang="hu-HU"/>
        </a:p>
      </dgm:t>
    </dgm:pt>
    <dgm:pt modelId="{323B342C-EBAD-4FFC-88DB-C2CE297712E0}" type="sibTrans" cxnId="{156DED1B-A168-4AA2-A367-93DE060D0A80}">
      <dgm:prSet/>
      <dgm:spPr/>
      <dgm:t>
        <a:bodyPr/>
        <a:lstStyle/>
        <a:p>
          <a:endParaRPr lang="hu-HU"/>
        </a:p>
      </dgm:t>
    </dgm:pt>
    <dgm:pt modelId="{95F66F9C-9052-4F2F-941D-94B0906D61D0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1800" b="1" dirty="0" smtClean="0">
              <a:solidFill>
                <a:schemeClr val="tx1"/>
              </a:solidFill>
            </a:rPr>
            <a:t>Földrajz: </a:t>
          </a:r>
          <a:r>
            <a:rPr lang="hu-HU" sz="1800" dirty="0" smtClean="0">
              <a:solidFill>
                <a:schemeClr val="tx1"/>
              </a:solidFill>
            </a:rPr>
            <a:t>Kelet-Európa földrajza</a:t>
          </a:r>
          <a:endParaRPr lang="hu-HU" sz="1800" dirty="0">
            <a:solidFill>
              <a:schemeClr val="tx1"/>
            </a:solidFill>
          </a:endParaRPr>
        </a:p>
      </dgm:t>
    </dgm:pt>
    <dgm:pt modelId="{82DA9C20-674A-4956-93D2-AE8493F7A00F}" type="parTrans" cxnId="{CD589994-8BA7-47CD-A430-C33EF56271E8}">
      <dgm:prSet/>
      <dgm:spPr/>
      <dgm:t>
        <a:bodyPr/>
        <a:lstStyle/>
        <a:p>
          <a:endParaRPr lang="hu-HU"/>
        </a:p>
      </dgm:t>
    </dgm:pt>
    <dgm:pt modelId="{6B18CCE6-171D-4932-BF30-D584D58A7190}" type="sibTrans" cxnId="{CD589994-8BA7-47CD-A430-C33EF56271E8}">
      <dgm:prSet/>
      <dgm:spPr/>
      <dgm:t>
        <a:bodyPr/>
        <a:lstStyle/>
        <a:p>
          <a:endParaRPr lang="hu-HU"/>
        </a:p>
      </dgm:t>
    </dgm:pt>
    <dgm:pt modelId="{4950B3A6-E428-4DC5-85C4-FEB53872F0D4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800" b="1" dirty="0" smtClean="0">
              <a:solidFill>
                <a:schemeClr val="tx1"/>
              </a:solidFill>
            </a:rPr>
            <a:t>Technika: </a:t>
          </a:r>
          <a:r>
            <a:rPr lang="hu-HU" sz="1800" b="0" dirty="0" smtClean="0">
              <a:solidFill>
                <a:schemeClr val="tx1"/>
              </a:solidFill>
            </a:rPr>
            <a:t>Erőművek, energiatermelés, ellátás</a:t>
          </a:r>
          <a:endParaRPr lang="hu-HU" sz="1800" b="0" dirty="0">
            <a:solidFill>
              <a:schemeClr val="tx1"/>
            </a:solidFill>
          </a:endParaRPr>
        </a:p>
      </dgm:t>
    </dgm:pt>
    <dgm:pt modelId="{A6282816-FF23-4777-A61B-2C8582B1A483}" type="parTrans" cxnId="{83B56E57-DF91-42FB-8260-08BBB313E06A}">
      <dgm:prSet/>
      <dgm:spPr/>
      <dgm:t>
        <a:bodyPr/>
        <a:lstStyle/>
        <a:p>
          <a:endParaRPr lang="hu-HU"/>
        </a:p>
      </dgm:t>
    </dgm:pt>
    <dgm:pt modelId="{34C86206-26D7-47DF-9F70-3381D0292BE2}" type="sibTrans" cxnId="{83B56E57-DF91-42FB-8260-08BBB313E06A}">
      <dgm:prSet/>
      <dgm:spPr/>
      <dgm:t>
        <a:bodyPr/>
        <a:lstStyle/>
        <a:p>
          <a:endParaRPr lang="hu-HU"/>
        </a:p>
      </dgm:t>
    </dgm:pt>
    <dgm:pt modelId="{ED2F0E7C-7146-43ED-B9D7-76A6168F0D4B}">
      <dgm:prSet phldrT="[Szöveg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tx1"/>
              </a:solidFill>
            </a:rPr>
            <a:t>Történelem: </a:t>
          </a:r>
          <a:r>
            <a:rPr lang="hu-HU" sz="1800" dirty="0" smtClean="0">
              <a:solidFill>
                <a:schemeClr val="tx1"/>
              </a:solidFill>
            </a:rPr>
            <a:t>A szovjet szocialistarendszer működése a 70-es, 80-as években</a:t>
          </a:r>
          <a:endParaRPr lang="hu-HU" sz="1800" dirty="0">
            <a:solidFill>
              <a:schemeClr val="tx1"/>
            </a:solidFill>
          </a:endParaRPr>
        </a:p>
      </dgm:t>
    </dgm:pt>
    <dgm:pt modelId="{7131F0C0-09A1-4D28-BED6-DC772265E0B7}" type="parTrans" cxnId="{E4974C50-B875-4D55-87CC-1A0853F5E6B6}">
      <dgm:prSet/>
      <dgm:spPr/>
      <dgm:t>
        <a:bodyPr/>
        <a:lstStyle/>
        <a:p>
          <a:endParaRPr lang="hu-HU"/>
        </a:p>
      </dgm:t>
    </dgm:pt>
    <dgm:pt modelId="{212253B1-1B4B-4CD0-9481-133CCE9AC982}" type="sibTrans" cxnId="{E4974C50-B875-4D55-87CC-1A0853F5E6B6}">
      <dgm:prSet/>
      <dgm:spPr/>
      <dgm:t>
        <a:bodyPr/>
        <a:lstStyle/>
        <a:p>
          <a:endParaRPr lang="hu-HU"/>
        </a:p>
      </dgm:t>
    </dgm:pt>
    <dgm:pt modelId="{736540A4-AC9E-4FDB-891C-7D4870D3C1EA}">
      <dgm:prSet phldrT="[Szöveg]" custRadScaleRad="158164" custRadScaleInc="62243"/>
      <dgm:spPr>
        <a:solidFill>
          <a:srgbClr val="0070C0"/>
        </a:solidFill>
      </dgm:spPr>
      <dgm:t>
        <a:bodyPr/>
        <a:lstStyle/>
        <a:p>
          <a:endParaRPr lang="hu-HU"/>
        </a:p>
      </dgm:t>
    </dgm:pt>
    <dgm:pt modelId="{9A7BA08A-AB61-4101-A041-1FA5A22AFCFE}" type="parTrans" cxnId="{4A6A2A71-532C-4EC6-B162-A9145079A5F3}">
      <dgm:prSet/>
      <dgm:spPr/>
      <dgm:t>
        <a:bodyPr/>
        <a:lstStyle/>
        <a:p>
          <a:endParaRPr lang="hu-HU"/>
        </a:p>
      </dgm:t>
    </dgm:pt>
    <dgm:pt modelId="{815CADFE-333D-441B-B374-A8F2D40DC50A}" type="sibTrans" cxnId="{4A6A2A71-532C-4EC6-B162-A9145079A5F3}">
      <dgm:prSet/>
      <dgm:spPr/>
      <dgm:t>
        <a:bodyPr/>
        <a:lstStyle/>
        <a:p>
          <a:endParaRPr lang="hu-HU"/>
        </a:p>
      </dgm:t>
    </dgm:pt>
    <dgm:pt modelId="{22F0B5E5-8C3C-4BB2-AEC0-25A564E14F9B}">
      <dgm:prSet phldrT="[Szöveg]" custRadScaleRad="140264" custRadScaleInc="114070"/>
      <dgm:spPr>
        <a:solidFill>
          <a:srgbClr val="00B050"/>
        </a:solidFill>
      </dgm:spPr>
      <dgm:t>
        <a:bodyPr/>
        <a:lstStyle/>
        <a:p>
          <a:endParaRPr lang="hu-HU"/>
        </a:p>
      </dgm:t>
    </dgm:pt>
    <dgm:pt modelId="{ECB80FDA-DEAA-4C91-81CA-FCEE042D257D}" type="parTrans" cxnId="{5971C65A-57C5-4BF7-9FEC-7B4BD188CBA0}">
      <dgm:prSet/>
      <dgm:spPr/>
      <dgm:t>
        <a:bodyPr/>
        <a:lstStyle/>
        <a:p>
          <a:endParaRPr lang="hu-HU"/>
        </a:p>
      </dgm:t>
    </dgm:pt>
    <dgm:pt modelId="{4B51465C-A59A-493C-9733-07986B1F47B7}" type="sibTrans" cxnId="{5971C65A-57C5-4BF7-9FEC-7B4BD188CBA0}">
      <dgm:prSet/>
      <dgm:spPr/>
      <dgm:t>
        <a:bodyPr/>
        <a:lstStyle/>
        <a:p>
          <a:endParaRPr lang="hu-HU"/>
        </a:p>
      </dgm:t>
    </dgm:pt>
    <dgm:pt modelId="{2F84770E-36BF-40F2-B046-65A68780A4DE}">
      <dgm:prSet custScaleX="151266" custScaleY="164261" custRadScaleRad="194657" custRadScaleInc="39727"/>
      <dgm:spPr/>
      <dgm:t>
        <a:bodyPr/>
        <a:lstStyle/>
        <a:p>
          <a:endParaRPr lang="hu-HU"/>
        </a:p>
      </dgm:t>
    </dgm:pt>
    <dgm:pt modelId="{44B2208A-CBF5-4D48-9A0E-8C6FE9195668}" type="parTrans" cxnId="{05023C61-03D4-4FD6-A10A-5D8CE98E41E7}">
      <dgm:prSet custLinFactNeighborX="4729" custLinFactNeighborY="3326"/>
      <dgm:spPr/>
      <dgm:t>
        <a:bodyPr/>
        <a:lstStyle/>
        <a:p>
          <a:endParaRPr lang="hu-HU"/>
        </a:p>
      </dgm:t>
    </dgm:pt>
    <dgm:pt modelId="{6940ED24-F40A-4D3F-8F64-CC90186B93B2}" type="sibTrans" cxnId="{05023C61-03D4-4FD6-A10A-5D8CE98E41E7}">
      <dgm:prSet/>
      <dgm:spPr/>
      <dgm:t>
        <a:bodyPr/>
        <a:lstStyle/>
        <a:p>
          <a:endParaRPr lang="hu-HU"/>
        </a:p>
      </dgm:t>
    </dgm:pt>
    <dgm:pt modelId="{E0CCD959-86BC-4AE4-A671-9A961BF6D787}" type="pres">
      <dgm:prSet presAssocID="{BD8357CC-D820-4E53-B648-10D774122C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221F266-4BA6-41ED-966F-AD6E0FFAF19C}" type="pres">
      <dgm:prSet presAssocID="{4CC05DDD-F481-4B0D-BF13-A1E5F99D0A9B}" presName="centerShape" presStyleLbl="node0" presStyleIdx="0" presStyleCnt="1" custScaleX="163447" custScaleY="136330" custLinFactNeighborX="487" custLinFactNeighborY="-36259"/>
      <dgm:spPr/>
      <dgm:t>
        <a:bodyPr/>
        <a:lstStyle/>
        <a:p>
          <a:endParaRPr lang="hu-HU"/>
        </a:p>
      </dgm:t>
    </dgm:pt>
    <dgm:pt modelId="{12F4B223-2D6F-4902-963F-A0ECEA4F76B3}" type="pres">
      <dgm:prSet presAssocID="{A50A110B-C804-40B8-A1B3-996DC8802A87}" presName="parTrans" presStyleLbl="sibTrans2D1" presStyleIdx="0" presStyleCnt="4" custScaleX="152545"/>
      <dgm:spPr/>
      <dgm:t>
        <a:bodyPr/>
        <a:lstStyle/>
        <a:p>
          <a:endParaRPr lang="hu-HU"/>
        </a:p>
      </dgm:t>
    </dgm:pt>
    <dgm:pt modelId="{99245301-9C6C-49CE-B7BF-12859AC5314E}" type="pres">
      <dgm:prSet presAssocID="{A50A110B-C804-40B8-A1B3-996DC8802A87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332F7D20-3073-4938-9FF4-EC716FFF3263}" type="pres">
      <dgm:prSet presAssocID="{D41D71F7-474A-44CB-BB1A-605C75B3A6EA}" presName="node" presStyleLbl="node1" presStyleIdx="0" presStyleCnt="4" custScaleX="154798" custScaleY="147058" custRadScaleRad="164864" custRadScaleInc="1390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F2AD4A-E0CA-4052-9B10-28C5C2ED27EE}" type="pres">
      <dgm:prSet presAssocID="{82DA9C20-674A-4956-93D2-AE8493F7A00F}" presName="parTrans" presStyleLbl="sibTrans2D1" presStyleIdx="1" presStyleCnt="4"/>
      <dgm:spPr/>
      <dgm:t>
        <a:bodyPr/>
        <a:lstStyle/>
        <a:p>
          <a:endParaRPr lang="hu-HU"/>
        </a:p>
      </dgm:t>
    </dgm:pt>
    <dgm:pt modelId="{201F092F-3CBC-440B-8963-8EF8BE32C8FF}" type="pres">
      <dgm:prSet presAssocID="{82DA9C20-674A-4956-93D2-AE8493F7A00F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D80E33D6-41DF-4E4D-895D-D49B9AE4B70E}" type="pres">
      <dgm:prSet presAssocID="{95F66F9C-9052-4F2F-941D-94B0906D61D0}" presName="node" presStyleLbl="node1" presStyleIdx="1" presStyleCnt="4" custScaleX="133295" custScaleY="130430" custRadScaleRad="161485" custRadScaleInc="4926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46D5D5-8F71-4A1F-AA61-7F92E95758C3}" type="pres">
      <dgm:prSet presAssocID="{A6282816-FF23-4777-A61B-2C8582B1A483}" presName="parTrans" presStyleLbl="sibTrans2D1" presStyleIdx="2" presStyleCnt="4"/>
      <dgm:spPr/>
      <dgm:t>
        <a:bodyPr/>
        <a:lstStyle/>
        <a:p>
          <a:endParaRPr lang="hu-HU"/>
        </a:p>
      </dgm:t>
    </dgm:pt>
    <dgm:pt modelId="{008B6CE1-C994-49B4-8CC7-240EF4EB92AA}" type="pres">
      <dgm:prSet presAssocID="{A6282816-FF23-4777-A61B-2C8582B1A483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D202E84E-4A14-4AAD-B94C-A930F5C5EC58}" type="pres">
      <dgm:prSet presAssocID="{4950B3A6-E428-4DC5-85C4-FEB53872F0D4}" presName="node" presStyleLbl="node1" presStyleIdx="2" presStyleCnt="4" custScaleX="176058" custScaleY="163637" custRadScaleRad="169309" custRadScaleInc="1457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34C4E6-B2CA-41EF-B4B6-31EB4DB3A45C}" type="pres">
      <dgm:prSet presAssocID="{7131F0C0-09A1-4D28-BED6-DC772265E0B7}" presName="parTrans" presStyleLbl="sibTrans2D1" presStyleIdx="3" presStyleCnt="4" custLinFactNeighborX="4729" custLinFactNeighborY="3326"/>
      <dgm:spPr/>
      <dgm:t>
        <a:bodyPr/>
        <a:lstStyle/>
        <a:p>
          <a:endParaRPr lang="hu-HU"/>
        </a:p>
      </dgm:t>
    </dgm:pt>
    <dgm:pt modelId="{EE4FC546-FE0F-4E12-8978-AC8E233A6E38}" type="pres">
      <dgm:prSet presAssocID="{7131F0C0-09A1-4D28-BED6-DC772265E0B7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8175E897-7D2B-46BA-A22A-442D2F32D5DE}" type="pres">
      <dgm:prSet presAssocID="{ED2F0E7C-7146-43ED-B9D7-76A6168F0D4B}" presName="node" presStyleLbl="node1" presStyleIdx="3" presStyleCnt="4" custScaleX="191839" custScaleY="173917" custRadScaleRad="194657" custRadScaleInc="3972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DC57EA-B5CF-4EED-9BBE-83F20554ED37}" type="presOf" srcId="{82DA9C20-674A-4956-93D2-AE8493F7A00F}" destId="{9DF2AD4A-E0CA-4052-9B10-28C5C2ED27EE}" srcOrd="0" destOrd="0" presId="urn:microsoft.com/office/officeart/2005/8/layout/radial5"/>
    <dgm:cxn modelId="{B31C64C3-360C-471A-A892-9469F7C9A893}" type="presOf" srcId="{4CC05DDD-F481-4B0D-BF13-A1E5F99D0A9B}" destId="{1221F266-4BA6-41ED-966F-AD6E0FFAF19C}" srcOrd="0" destOrd="0" presId="urn:microsoft.com/office/officeart/2005/8/layout/radial5"/>
    <dgm:cxn modelId="{78C5CC4A-272F-405C-BD45-3AB0FBAC53B5}" srcId="{BD8357CC-D820-4E53-B648-10D774122C2B}" destId="{4CC05DDD-F481-4B0D-BF13-A1E5F99D0A9B}" srcOrd="0" destOrd="0" parTransId="{65B48B61-E6C7-4E3A-9609-3E1895D2C7E0}" sibTransId="{4CB9F72D-5C85-44DE-939E-6703191A6E18}"/>
    <dgm:cxn modelId="{325770F5-2178-44B7-A70C-3B1E83F2D09F}" type="presOf" srcId="{7131F0C0-09A1-4D28-BED6-DC772265E0B7}" destId="{4534C4E6-B2CA-41EF-B4B6-31EB4DB3A45C}" srcOrd="0" destOrd="0" presId="urn:microsoft.com/office/officeart/2005/8/layout/radial5"/>
    <dgm:cxn modelId="{83B56E57-DF91-42FB-8260-08BBB313E06A}" srcId="{4CC05DDD-F481-4B0D-BF13-A1E5F99D0A9B}" destId="{4950B3A6-E428-4DC5-85C4-FEB53872F0D4}" srcOrd="2" destOrd="0" parTransId="{A6282816-FF23-4777-A61B-2C8582B1A483}" sibTransId="{34C86206-26D7-47DF-9F70-3381D0292BE2}"/>
    <dgm:cxn modelId="{CD589994-8BA7-47CD-A430-C33EF56271E8}" srcId="{4CC05DDD-F481-4B0D-BF13-A1E5F99D0A9B}" destId="{95F66F9C-9052-4F2F-941D-94B0906D61D0}" srcOrd="1" destOrd="0" parTransId="{82DA9C20-674A-4956-93D2-AE8493F7A00F}" sibTransId="{6B18CCE6-171D-4932-BF30-D584D58A7190}"/>
    <dgm:cxn modelId="{6F7E148C-B7AE-45C8-9711-DD7F31A15FC2}" type="presOf" srcId="{A50A110B-C804-40B8-A1B3-996DC8802A87}" destId="{12F4B223-2D6F-4902-963F-A0ECEA4F76B3}" srcOrd="0" destOrd="0" presId="urn:microsoft.com/office/officeart/2005/8/layout/radial5"/>
    <dgm:cxn modelId="{B57D5ED2-2C5A-4D9A-85AE-9BE01993779F}" type="presOf" srcId="{7131F0C0-09A1-4D28-BED6-DC772265E0B7}" destId="{EE4FC546-FE0F-4E12-8978-AC8E233A6E38}" srcOrd="1" destOrd="0" presId="urn:microsoft.com/office/officeart/2005/8/layout/radial5"/>
    <dgm:cxn modelId="{B62BA078-D66B-44F4-AFD5-C4D802C7952B}" type="presOf" srcId="{A50A110B-C804-40B8-A1B3-996DC8802A87}" destId="{99245301-9C6C-49CE-B7BF-12859AC5314E}" srcOrd="1" destOrd="0" presId="urn:microsoft.com/office/officeart/2005/8/layout/radial5"/>
    <dgm:cxn modelId="{FC2B321E-A561-4A70-BFF9-36F77FEDA551}" type="presOf" srcId="{A6282816-FF23-4777-A61B-2C8582B1A483}" destId="{008B6CE1-C994-49B4-8CC7-240EF4EB92AA}" srcOrd="1" destOrd="0" presId="urn:microsoft.com/office/officeart/2005/8/layout/radial5"/>
    <dgm:cxn modelId="{BB270329-3B37-438F-8A6E-EBA28A0B2771}" type="presOf" srcId="{82DA9C20-674A-4956-93D2-AE8493F7A00F}" destId="{201F092F-3CBC-440B-8963-8EF8BE32C8FF}" srcOrd="1" destOrd="0" presId="urn:microsoft.com/office/officeart/2005/8/layout/radial5"/>
    <dgm:cxn modelId="{3B9B1CC4-EA52-463A-A929-2764F1482939}" type="presOf" srcId="{95F66F9C-9052-4F2F-941D-94B0906D61D0}" destId="{D80E33D6-41DF-4E4D-895D-D49B9AE4B70E}" srcOrd="0" destOrd="0" presId="urn:microsoft.com/office/officeart/2005/8/layout/radial5"/>
    <dgm:cxn modelId="{05023C61-03D4-4FD6-A10A-5D8CE98E41E7}" srcId="{BD8357CC-D820-4E53-B648-10D774122C2B}" destId="{2F84770E-36BF-40F2-B046-65A68780A4DE}" srcOrd="3" destOrd="0" parTransId="{44B2208A-CBF5-4D48-9A0E-8C6FE9195668}" sibTransId="{6940ED24-F40A-4D3F-8F64-CC90186B93B2}"/>
    <dgm:cxn modelId="{AA599B0C-7FFC-4B65-B72C-226912FB477A}" type="presOf" srcId="{BD8357CC-D820-4E53-B648-10D774122C2B}" destId="{E0CCD959-86BC-4AE4-A671-9A961BF6D787}" srcOrd="0" destOrd="0" presId="urn:microsoft.com/office/officeart/2005/8/layout/radial5"/>
    <dgm:cxn modelId="{F939FF47-C9EE-4A35-B102-D62D9506D1AA}" type="presOf" srcId="{A6282816-FF23-4777-A61B-2C8582B1A483}" destId="{AF46D5D5-8F71-4A1F-AA61-7F92E95758C3}" srcOrd="0" destOrd="0" presId="urn:microsoft.com/office/officeart/2005/8/layout/radial5"/>
    <dgm:cxn modelId="{4A6A2A71-532C-4EC6-B162-A9145079A5F3}" srcId="{BD8357CC-D820-4E53-B648-10D774122C2B}" destId="{736540A4-AC9E-4FDB-891C-7D4870D3C1EA}" srcOrd="1" destOrd="0" parTransId="{9A7BA08A-AB61-4101-A041-1FA5A22AFCFE}" sibTransId="{815CADFE-333D-441B-B374-A8F2D40DC50A}"/>
    <dgm:cxn modelId="{45C0F588-21F0-4E58-80E2-0BA355BC38DC}" type="presOf" srcId="{D41D71F7-474A-44CB-BB1A-605C75B3A6EA}" destId="{332F7D20-3073-4938-9FF4-EC716FFF3263}" srcOrd="0" destOrd="0" presId="urn:microsoft.com/office/officeart/2005/8/layout/radial5"/>
    <dgm:cxn modelId="{156DED1B-A168-4AA2-A367-93DE060D0A80}" srcId="{4CC05DDD-F481-4B0D-BF13-A1E5F99D0A9B}" destId="{D41D71F7-474A-44CB-BB1A-605C75B3A6EA}" srcOrd="0" destOrd="0" parTransId="{A50A110B-C804-40B8-A1B3-996DC8802A87}" sibTransId="{323B342C-EBAD-4FFC-88DB-C2CE297712E0}"/>
    <dgm:cxn modelId="{5971C65A-57C5-4BF7-9FEC-7B4BD188CBA0}" srcId="{BD8357CC-D820-4E53-B648-10D774122C2B}" destId="{22F0B5E5-8C3C-4BB2-AEC0-25A564E14F9B}" srcOrd="2" destOrd="0" parTransId="{ECB80FDA-DEAA-4C91-81CA-FCEE042D257D}" sibTransId="{4B51465C-A59A-493C-9733-07986B1F47B7}"/>
    <dgm:cxn modelId="{E4974C50-B875-4D55-87CC-1A0853F5E6B6}" srcId="{4CC05DDD-F481-4B0D-BF13-A1E5F99D0A9B}" destId="{ED2F0E7C-7146-43ED-B9D7-76A6168F0D4B}" srcOrd="3" destOrd="0" parTransId="{7131F0C0-09A1-4D28-BED6-DC772265E0B7}" sibTransId="{212253B1-1B4B-4CD0-9481-133CCE9AC982}"/>
    <dgm:cxn modelId="{F17435C0-7BA2-4A78-BB67-AEB2681AF054}" type="presOf" srcId="{ED2F0E7C-7146-43ED-B9D7-76A6168F0D4B}" destId="{8175E897-7D2B-46BA-A22A-442D2F32D5DE}" srcOrd="0" destOrd="0" presId="urn:microsoft.com/office/officeart/2005/8/layout/radial5"/>
    <dgm:cxn modelId="{EB6E0FB3-B5B2-4060-AB5F-0084FBBF9F35}" type="presOf" srcId="{4950B3A6-E428-4DC5-85C4-FEB53872F0D4}" destId="{D202E84E-4A14-4AAD-B94C-A930F5C5EC58}" srcOrd="0" destOrd="0" presId="urn:microsoft.com/office/officeart/2005/8/layout/radial5"/>
    <dgm:cxn modelId="{D0395E64-FD55-4164-8A3D-1828320274F6}" type="presParOf" srcId="{E0CCD959-86BC-4AE4-A671-9A961BF6D787}" destId="{1221F266-4BA6-41ED-966F-AD6E0FFAF19C}" srcOrd="0" destOrd="0" presId="urn:microsoft.com/office/officeart/2005/8/layout/radial5"/>
    <dgm:cxn modelId="{ECDE96F3-FDE1-4980-8ECF-97A6E0E107EB}" type="presParOf" srcId="{E0CCD959-86BC-4AE4-A671-9A961BF6D787}" destId="{12F4B223-2D6F-4902-963F-A0ECEA4F76B3}" srcOrd="1" destOrd="0" presId="urn:microsoft.com/office/officeart/2005/8/layout/radial5"/>
    <dgm:cxn modelId="{78409CBE-CE58-440E-8539-D7648F05D71B}" type="presParOf" srcId="{12F4B223-2D6F-4902-963F-A0ECEA4F76B3}" destId="{99245301-9C6C-49CE-B7BF-12859AC5314E}" srcOrd="0" destOrd="0" presId="urn:microsoft.com/office/officeart/2005/8/layout/radial5"/>
    <dgm:cxn modelId="{DE195FA0-4BE0-4AC8-80FD-0EAA854C00D0}" type="presParOf" srcId="{E0CCD959-86BC-4AE4-A671-9A961BF6D787}" destId="{332F7D20-3073-4938-9FF4-EC716FFF3263}" srcOrd="2" destOrd="0" presId="urn:microsoft.com/office/officeart/2005/8/layout/radial5"/>
    <dgm:cxn modelId="{3CB69FA7-DDF0-4E8A-898B-95698BC8BC42}" type="presParOf" srcId="{E0CCD959-86BC-4AE4-A671-9A961BF6D787}" destId="{9DF2AD4A-E0CA-4052-9B10-28C5C2ED27EE}" srcOrd="3" destOrd="0" presId="urn:microsoft.com/office/officeart/2005/8/layout/radial5"/>
    <dgm:cxn modelId="{42D2315B-C678-4A52-999C-F9F28F07EE89}" type="presParOf" srcId="{9DF2AD4A-E0CA-4052-9B10-28C5C2ED27EE}" destId="{201F092F-3CBC-440B-8963-8EF8BE32C8FF}" srcOrd="0" destOrd="0" presId="urn:microsoft.com/office/officeart/2005/8/layout/radial5"/>
    <dgm:cxn modelId="{D5793674-BEA7-431D-AF3C-7DF3AC887900}" type="presParOf" srcId="{E0CCD959-86BC-4AE4-A671-9A961BF6D787}" destId="{D80E33D6-41DF-4E4D-895D-D49B9AE4B70E}" srcOrd="4" destOrd="0" presId="urn:microsoft.com/office/officeart/2005/8/layout/radial5"/>
    <dgm:cxn modelId="{10EB6221-58E2-4C27-B481-445787D521D0}" type="presParOf" srcId="{E0CCD959-86BC-4AE4-A671-9A961BF6D787}" destId="{AF46D5D5-8F71-4A1F-AA61-7F92E95758C3}" srcOrd="5" destOrd="0" presId="urn:microsoft.com/office/officeart/2005/8/layout/radial5"/>
    <dgm:cxn modelId="{7B6C3BC2-FF01-4903-8ED0-D8A3C91B13DD}" type="presParOf" srcId="{AF46D5D5-8F71-4A1F-AA61-7F92E95758C3}" destId="{008B6CE1-C994-49B4-8CC7-240EF4EB92AA}" srcOrd="0" destOrd="0" presId="urn:microsoft.com/office/officeart/2005/8/layout/radial5"/>
    <dgm:cxn modelId="{623C1BD4-F8E9-4C42-8614-9BB97AF91521}" type="presParOf" srcId="{E0CCD959-86BC-4AE4-A671-9A961BF6D787}" destId="{D202E84E-4A14-4AAD-B94C-A930F5C5EC58}" srcOrd="6" destOrd="0" presId="urn:microsoft.com/office/officeart/2005/8/layout/radial5"/>
    <dgm:cxn modelId="{1ED2064E-35EF-4550-BC58-F8AF6FCCD34B}" type="presParOf" srcId="{E0CCD959-86BC-4AE4-A671-9A961BF6D787}" destId="{4534C4E6-B2CA-41EF-B4B6-31EB4DB3A45C}" srcOrd="7" destOrd="0" presId="urn:microsoft.com/office/officeart/2005/8/layout/radial5"/>
    <dgm:cxn modelId="{E57DA587-4A66-4544-A466-C7A9D7F3EA6C}" type="presParOf" srcId="{4534C4E6-B2CA-41EF-B4B6-31EB4DB3A45C}" destId="{EE4FC546-FE0F-4E12-8978-AC8E233A6E38}" srcOrd="0" destOrd="0" presId="urn:microsoft.com/office/officeart/2005/8/layout/radial5"/>
    <dgm:cxn modelId="{4F7C0637-F6AD-4552-AB5C-920DF9DA1A78}" type="presParOf" srcId="{E0CCD959-86BC-4AE4-A671-9A961BF6D787}" destId="{8175E897-7D2B-46BA-A22A-442D2F32D5D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1F266-4BA6-41ED-966F-AD6E0FFAF19C}">
      <dsp:nvSpPr>
        <dsp:cNvPr id="0" name=""/>
        <dsp:cNvSpPr/>
      </dsp:nvSpPr>
      <dsp:spPr>
        <a:xfrm>
          <a:off x="3638826" y="231284"/>
          <a:ext cx="2320653" cy="193564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1" kern="1200" dirty="0" smtClean="0">
              <a:solidFill>
                <a:schemeClr val="tx1"/>
              </a:solidFill>
            </a:rPr>
            <a:t>CSERNOBIL</a:t>
          </a:r>
          <a:endParaRPr lang="hu-HU" sz="2500" b="1" i="1" kern="1200" dirty="0">
            <a:solidFill>
              <a:schemeClr val="tx1"/>
            </a:solidFill>
          </a:endParaRPr>
        </a:p>
      </dsp:txBody>
      <dsp:txXfrm>
        <a:off x="3978678" y="514752"/>
        <a:ext cx="1640949" cy="1368705"/>
      </dsp:txXfrm>
    </dsp:sp>
    <dsp:sp modelId="{12F4B223-2D6F-4902-963F-A0ECEA4F76B3}">
      <dsp:nvSpPr>
        <dsp:cNvPr id="0" name=""/>
        <dsp:cNvSpPr/>
      </dsp:nvSpPr>
      <dsp:spPr>
        <a:xfrm rot="21520197">
          <a:off x="6009800" y="923716"/>
          <a:ext cx="50910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>
        <a:off x="6009820" y="1021945"/>
        <a:ext cx="364284" cy="289642"/>
      </dsp:txXfrm>
    </dsp:sp>
    <dsp:sp modelId="{332F7D20-3073-4938-9FF4-EC716FFF3263}">
      <dsp:nvSpPr>
        <dsp:cNvPr id="0" name=""/>
        <dsp:cNvSpPr/>
      </dsp:nvSpPr>
      <dsp:spPr>
        <a:xfrm>
          <a:off x="6588233" y="88071"/>
          <a:ext cx="2197853" cy="2087959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Kémia, fizika:</a:t>
          </a:r>
          <a:r>
            <a:rPr lang="hu-HU" sz="1800" kern="1200" dirty="0" smtClean="0">
              <a:solidFill>
                <a:schemeClr val="tx1"/>
              </a:solidFill>
            </a:rPr>
            <a:t> Az atomok és elemek világa, atomfizikai alapismeretek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6910101" y="393846"/>
        <a:ext cx="1554117" cy="1476409"/>
      </dsp:txXfrm>
    </dsp:sp>
    <dsp:sp modelId="{9DF2AD4A-E0CA-4052-9B10-28C5C2ED27EE}">
      <dsp:nvSpPr>
        <dsp:cNvPr id="0" name=""/>
        <dsp:cNvSpPr/>
      </dsp:nvSpPr>
      <dsp:spPr>
        <a:xfrm rot="2515877">
          <a:off x="5777352" y="2305038"/>
          <a:ext cx="1043493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>
        <a:off x="5795893" y="2353198"/>
        <a:ext cx="898672" cy="289642"/>
      </dsp:txXfrm>
    </dsp:sp>
    <dsp:sp modelId="{D80E33D6-41DF-4E4D-895D-D49B9AE4B70E}">
      <dsp:nvSpPr>
        <dsp:cNvPr id="0" name=""/>
        <dsp:cNvSpPr/>
      </dsp:nvSpPr>
      <dsp:spPr>
        <a:xfrm>
          <a:off x="6804256" y="2924199"/>
          <a:ext cx="1892549" cy="1851871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Földrajz: </a:t>
          </a:r>
          <a:r>
            <a:rPr lang="hu-HU" sz="1800" kern="1200" dirty="0" smtClean="0">
              <a:solidFill>
                <a:schemeClr val="tx1"/>
              </a:solidFill>
            </a:rPr>
            <a:t>Kelet-Európa földrajza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7081413" y="3195399"/>
        <a:ext cx="1338235" cy="1309471"/>
      </dsp:txXfrm>
    </dsp:sp>
    <dsp:sp modelId="{AF46D5D5-8F71-4A1F-AA61-7F92E95758C3}">
      <dsp:nvSpPr>
        <dsp:cNvPr id="0" name=""/>
        <dsp:cNvSpPr/>
      </dsp:nvSpPr>
      <dsp:spPr>
        <a:xfrm rot="8245669">
          <a:off x="2825540" y="2303752"/>
          <a:ext cx="1016806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 rot="10800000">
        <a:off x="2951275" y="2351313"/>
        <a:ext cx="871985" cy="289642"/>
      </dsp:txXfrm>
    </dsp:sp>
    <dsp:sp modelId="{D202E84E-4A14-4AAD-B94C-A930F5C5EC58}">
      <dsp:nvSpPr>
        <dsp:cNvPr id="0" name=""/>
        <dsp:cNvSpPr/>
      </dsp:nvSpPr>
      <dsp:spPr>
        <a:xfrm>
          <a:off x="467551" y="2868481"/>
          <a:ext cx="2499707" cy="2323351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Technika: </a:t>
          </a:r>
          <a:r>
            <a:rPr lang="hu-HU" sz="1800" b="0" kern="1200" dirty="0" smtClean="0">
              <a:solidFill>
                <a:schemeClr val="tx1"/>
              </a:solidFill>
            </a:rPr>
            <a:t>Erőművek, energiatermelés, ellátás</a:t>
          </a:r>
          <a:endParaRPr lang="hu-HU" sz="1800" b="0" kern="1200" dirty="0">
            <a:solidFill>
              <a:schemeClr val="tx1"/>
            </a:solidFill>
          </a:endParaRPr>
        </a:p>
      </dsp:txBody>
      <dsp:txXfrm>
        <a:off x="833625" y="3208728"/>
        <a:ext cx="1767559" cy="1642857"/>
      </dsp:txXfrm>
    </dsp:sp>
    <dsp:sp modelId="{4534C4E6-B2CA-41EF-B4B6-31EB4DB3A45C}">
      <dsp:nvSpPr>
        <dsp:cNvPr id="0" name=""/>
        <dsp:cNvSpPr/>
      </dsp:nvSpPr>
      <dsp:spPr>
        <a:xfrm rot="10546893">
          <a:off x="2972855" y="1092099"/>
          <a:ext cx="491078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 rot="10800000">
        <a:off x="3117480" y="1183321"/>
        <a:ext cx="346257" cy="289642"/>
      </dsp:txXfrm>
    </dsp:sp>
    <dsp:sp modelId="{8175E897-7D2B-46BA-A22A-442D2F32D5DE}">
      <dsp:nvSpPr>
        <dsp:cNvPr id="0" name=""/>
        <dsp:cNvSpPr/>
      </dsp:nvSpPr>
      <dsp:spPr>
        <a:xfrm>
          <a:off x="0" y="217980"/>
          <a:ext cx="2723769" cy="2469308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Történelem: </a:t>
          </a:r>
          <a:r>
            <a:rPr lang="hu-HU" sz="1800" kern="1200" dirty="0" smtClean="0">
              <a:solidFill>
                <a:schemeClr val="tx1"/>
              </a:solidFill>
            </a:rPr>
            <a:t>A szovjet szocialistarendszer működése a 70-es, 80-as években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398887" y="579602"/>
        <a:ext cx="1925995" cy="174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6904C-EF21-498F-8C18-2753B77CB8A5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C75B8-680D-4BE9-8012-17C2508F4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94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88EBF-F49C-4D3A-8041-52C48C320928}" type="slidenum">
              <a:rPr lang="en-US" altLang="hu-HU"/>
              <a:pPr algn="r" eaLnBrk="1" hangingPunct="1">
                <a:spcBef>
                  <a:spcPct val="0"/>
                </a:spcBef>
              </a:pPr>
              <a:t>11</a:t>
            </a:fld>
            <a:endParaRPr lang="en-US" altLang="hu-H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smtClean="0">
                <a:latin typeface="Arial" panose="020B0604020202020204" pitchFamily="34" charset="0"/>
                <a:cs typeface="Arial" panose="020B0604020202020204" pitchFamily="34" charset="0"/>
              </a:rPr>
              <a:t>Or statements like: my customer does not care about finance ?!? (or measuring anything)</a:t>
            </a:r>
          </a:p>
        </p:txBody>
      </p:sp>
    </p:spTree>
    <p:extLst>
      <p:ext uri="{BB962C8B-B14F-4D97-AF65-F5344CB8AC3E}">
        <p14:creationId xmlns:p14="http://schemas.microsoft.com/office/powerpoint/2010/main" val="293100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B0BDAA9-1AE8-41FF-A03D-333F9113228D}" type="datetimeFigureOut">
              <a:rPr lang="hu-HU" smtClean="0"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8B674B5-BEBD-46AF-BA2E-6205FB0BA1D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2389" y="4797152"/>
            <a:ext cx="5616624" cy="141277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Gyenes Viktor </a:t>
            </a:r>
            <a:br>
              <a:rPr lang="hu-HU" sz="2000" b="1" dirty="0" smtClean="0">
                <a:solidFill>
                  <a:schemeClr val="tx1"/>
                </a:solidFill>
              </a:rPr>
            </a:b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730381" y="692696"/>
            <a:ext cx="5120640" cy="8817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hu-HU" sz="2800" b="1" i="1" dirty="0" smtClean="0">
                <a:solidFill>
                  <a:schemeClr val="tx1"/>
                </a:solidFill>
              </a:rPr>
              <a:t>„Te légy a változás, ha látni akarod a világ változását!”</a:t>
            </a:r>
            <a:endParaRPr lang="hu-HU" sz="2800" b="1" i="1" dirty="0">
              <a:solidFill>
                <a:schemeClr val="tx1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730381" y="2636912"/>
            <a:ext cx="5120640" cy="18178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hu-HU" sz="4400" b="1" dirty="0">
                <a:solidFill>
                  <a:schemeClr val="tx1"/>
                </a:solidFill>
              </a:rPr>
              <a:t>A romantikus természetóvó neveléstől Csernobilig – avagy a környezeti nevelés</a:t>
            </a:r>
          </a:p>
          <a:p>
            <a:pPr algn="ctr"/>
            <a:r>
              <a:rPr lang="hu-HU" sz="4400" b="1" dirty="0">
                <a:solidFill>
                  <a:schemeClr val="tx1"/>
                </a:solidFill>
              </a:rPr>
              <a:t>fejlődése a XX - XXI. században</a:t>
            </a:r>
          </a:p>
        </p:txBody>
      </p:sp>
    </p:spTree>
    <p:extLst>
      <p:ext uri="{BB962C8B-B14F-4D97-AF65-F5344CB8AC3E}">
        <p14:creationId xmlns:p14="http://schemas.microsoft.com/office/powerpoint/2010/main" val="21423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chemeClr val="tx1"/>
                </a:solidFill>
              </a:rPr>
              <a:t>1983-ban az ENSZ közgyűlésén megalakult a Környezet és </a:t>
            </a:r>
            <a:r>
              <a:rPr lang="hu-HU" altLang="hu-HU" sz="2400" b="1" dirty="0" smtClean="0">
                <a:solidFill>
                  <a:schemeClr val="tx1"/>
                </a:solidFill>
              </a:rPr>
              <a:t>Fejlesztés </a:t>
            </a:r>
            <a:r>
              <a:rPr lang="hu-HU" altLang="hu-HU" sz="2400" b="1" dirty="0">
                <a:solidFill>
                  <a:schemeClr val="tx1"/>
                </a:solidFill>
              </a:rPr>
              <a:t>Világbizottság. </a:t>
            </a:r>
          </a:p>
          <a:p>
            <a:pPr marL="0" indent="0" algn="ctr">
              <a:spcBef>
                <a:spcPct val="0"/>
              </a:spcBef>
              <a:buNone/>
            </a:pPr>
            <a:endParaRPr lang="hu-HU" altLang="hu-HU" sz="24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hu-HU" altLang="hu-HU" sz="2400" b="1" i="1" dirty="0" smtClean="0">
                <a:solidFill>
                  <a:schemeClr val="tx1"/>
                </a:solidFill>
              </a:rPr>
              <a:t>„</a:t>
            </a:r>
            <a:r>
              <a:rPr lang="hu-HU" altLang="hu-HU" sz="2400" b="1" i="1" dirty="0">
                <a:solidFill>
                  <a:schemeClr val="tx1"/>
                </a:solidFill>
              </a:rPr>
              <a:t>A  harmonikus fejlődés a fejlődés olyan formája, amely </a:t>
            </a:r>
            <a:r>
              <a:rPr lang="hu-HU" altLang="hu-HU" sz="2400" b="1" i="1" dirty="0" smtClean="0">
                <a:solidFill>
                  <a:schemeClr val="tx1"/>
                </a:solidFill>
              </a:rPr>
              <a:t>a  </a:t>
            </a:r>
            <a:r>
              <a:rPr lang="hu-HU" altLang="hu-HU" sz="2400" b="1" i="1" dirty="0">
                <a:solidFill>
                  <a:schemeClr val="tx1"/>
                </a:solidFill>
              </a:rPr>
              <a:t>jelen 	igényeinek kielégítése mellett nem fosztja meg a jövő generációt a </a:t>
            </a:r>
            <a:r>
              <a:rPr lang="hu-HU" altLang="hu-HU" sz="2400" b="1" i="1" dirty="0" smtClean="0">
                <a:solidFill>
                  <a:schemeClr val="tx1"/>
                </a:solidFill>
              </a:rPr>
              <a:t>saját </a:t>
            </a:r>
            <a:r>
              <a:rPr lang="hu-HU" altLang="hu-HU" sz="2400" b="1" i="1" dirty="0">
                <a:solidFill>
                  <a:schemeClr val="tx1"/>
                </a:solidFill>
              </a:rPr>
              <a:t>szükségleteik kielégítésének lehetőségétől.”</a:t>
            </a:r>
          </a:p>
          <a:p>
            <a:pPr>
              <a:spcBef>
                <a:spcPct val="0"/>
              </a:spcBef>
            </a:pPr>
            <a:endParaRPr lang="hu-HU" altLang="hu-HU" sz="24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chemeClr val="tx1"/>
                </a:solidFill>
              </a:rPr>
              <a:t>1987</a:t>
            </a:r>
            <a:r>
              <a:rPr lang="hu-HU" altLang="hu-HU" sz="2400" dirty="0">
                <a:solidFill>
                  <a:schemeClr val="tx1"/>
                </a:solidFill>
              </a:rPr>
              <a:t> ENSZ Környezet és Fejlesztés Világbizottság felkérésére a norvég </a:t>
            </a:r>
            <a:r>
              <a:rPr lang="hu-HU" altLang="hu-HU" sz="2400" dirty="0" smtClean="0">
                <a:solidFill>
                  <a:schemeClr val="tx1"/>
                </a:solidFill>
              </a:rPr>
              <a:t>miniszterelnök </a:t>
            </a:r>
            <a:r>
              <a:rPr lang="hu-HU" altLang="hu-HU" sz="2400" dirty="0">
                <a:solidFill>
                  <a:schemeClr val="tx1"/>
                </a:solidFill>
              </a:rPr>
              <a:t>asszony vezetésével (</a:t>
            </a:r>
            <a:r>
              <a:rPr lang="hu-HU" altLang="hu-HU" sz="2400" dirty="0" err="1">
                <a:solidFill>
                  <a:schemeClr val="tx1"/>
                </a:solidFill>
              </a:rPr>
              <a:t>Brundtland</a:t>
            </a:r>
            <a:r>
              <a:rPr lang="hu-HU" altLang="hu-HU" sz="2400" dirty="0">
                <a:solidFill>
                  <a:schemeClr val="tx1"/>
                </a:solidFill>
              </a:rPr>
              <a:t> Bizottság) </a:t>
            </a:r>
            <a:r>
              <a:rPr lang="hu-HU" altLang="hu-HU" sz="2400" dirty="0" smtClean="0">
                <a:solidFill>
                  <a:schemeClr val="tx1"/>
                </a:solidFill>
              </a:rPr>
              <a:t>elkészült </a:t>
            </a:r>
            <a:r>
              <a:rPr lang="hu-HU" altLang="hu-HU" sz="2400" dirty="0">
                <a:solidFill>
                  <a:schemeClr val="tx1"/>
                </a:solidFill>
              </a:rPr>
              <a:t>a környezetkímélő fejlődésről a jelentés: új fogalom a </a:t>
            </a:r>
            <a:r>
              <a:rPr lang="hu-HU" altLang="hu-HU" sz="2400" b="1" dirty="0" smtClean="0">
                <a:solidFill>
                  <a:schemeClr val="tx1"/>
                </a:solidFill>
              </a:rPr>
              <a:t>fenntartható </a:t>
            </a:r>
            <a:r>
              <a:rPr lang="hu-HU" altLang="hu-HU" sz="2400" b="1" dirty="0">
                <a:solidFill>
                  <a:schemeClr val="tx1"/>
                </a:solidFill>
              </a:rPr>
              <a:t>fejlődés</a:t>
            </a:r>
            <a:r>
              <a:rPr lang="hu-HU" altLang="hu-HU" sz="2400" dirty="0">
                <a:solidFill>
                  <a:schemeClr val="tx1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ts val="400"/>
              </a:spcBef>
            </a:pPr>
            <a:r>
              <a:rPr lang="hu-HU" sz="3500" b="1" dirty="0" smtClean="0"/>
              <a:t/>
            </a:r>
            <a:br>
              <a:rPr lang="hu-HU" sz="3500" b="1" dirty="0" smtClean="0"/>
            </a:br>
            <a:r>
              <a:rPr lang="hu-HU" sz="3500" b="1" dirty="0"/>
              <a:t/>
            </a:r>
            <a:br>
              <a:rPr lang="hu-HU" sz="3500" b="1" dirty="0"/>
            </a:br>
            <a:r>
              <a:rPr lang="hu-HU" sz="4000" b="1" dirty="0" smtClean="0"/>
              <a:t>A jelen és a jövő (?), avagy a fenntarthatóság pedagógiája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507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87313" y="182563"/>
            <a:ext cx="9056687" cy="828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 indent="-3429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400" b="1" dirty="0">
                <a:latin typeface="+mn-lt"/>
              </a:rPr>
              <a:t>1992-ben Rio de Janeiro-</a:t>
            </a:r>
            <a:r>
              <a:rPr lang="hu-HU" altLang="hu-HU" sz="2400" b="1" dirty="0" err="1">
                <a:latin typeface="+mn-lt"/>
              </a:rPr>
              <a:t>ban</a:t>
            </a:r>
            <a:r>
              <a:rPr lang="hu-HU" altLang="hu-HU" sz="2400" b="1" dirty="0">
                <a:latin typeface="+mn-lt"/>
              </a:rPr>
              <a:t> </a:t>
            </a:r>
            <a:r>
              <a:rPr lang="hu-HU" altLang="hu-HU" sz="2400" dirty="0">
                <a:latin typeface="+mn-lt"/>
              </a:rPr>
              <a:t>tartották az ENSZ Környezet és 	Fejlődés </a:t>
            </a:r>
            <a:r>
              <a:rPr lang="hu-HU" altLang="hu-HU" sz="2400" dirty="0" smtClean="0">
                <a:latin typeface="+mn-lt"/>
              </a:rPr>
              <a:t>Világkonferenciát: </a:t>
            </a:r>
            <a:r>
              <a:rPr lang="hu-HU" altLang="hu-HU" dirty="0" smtClean="0">
                <a:latin typeface="+mn-lt"/>
              </a:rPr>
              <a:t>Agenda </a:t>
            </a:r>
            <a:r>
              <a:rPr lang="hu-HU" altLang="hu-HU" dirty="0">
                <a:latin typeface="+mn-lt"/>
              </a:rPr>
              <a:t>21 (feladatok a XXI. századra):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2400" b="1" dirty="0">
              <a:solidFill>
                <a:srgbClr val="00389E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b="1" dirty="0">
                <a:latin typeface="+mn-lt"/>
              </a:rPr>
              <a:t>1997-ben Kiotóban </a:t>
            </a:r>
            <a:r>
              <a:rPr lang="hu-HU" altLang="hu-HU" sz="2400" dirty="0">
                <a:latin typeface="+mn-lt"/>
              </a:rPr>
              <a:t>tartották a </a:t>
            </a:r>
            <a:r>
              <a:rPr lang="hu-HU" altLang="hu-HU" sz="2400" dirty="0" err="1">
                <a:latin typeface="+mn-lt"/>
              </a:rPr>
              <a:t>riói</a:t>
            </a:r>
            <a:r>
              <a:rPr lang="hu-HU" altLang="hu-HU" sz="2400" dirty="0">
                <a:latin typeface="+mn-lt"/>
              </a:rPr>
              <a:t> éghajlatvédelmi keretegyezmény </a:t>
            </a:r>
            <a:r>
              <a:rPr lang="hu-HU" altLang="hu-HU" sz="2400" dirty="0" smtClean="0">
                <a:latin typeface="+mn-lt"/>
              </a:rPr>
              <a:t>áttekintését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latin typeface="+mn-lt"/>
                <a:cs typeface="Arial" charset="0"/>
              </a:rPr>
              <a:t>1999 Brüsszel:</a:t>
            </a:r>
            <a:r>
              <a:rPr lang="hu-HU" sz="2400" dirty="0">
                <a:latin typeface="+mn-lt"/>
                <a:cs typeface="Arial" charset="0"/>
              </a:rPr>
              <a:t> Környezeti nevelés és oktatás Európában:</a:t>
            </a:r>
          </a:p>
          <a:p>
            <a:pPr algn="ctr">
              <a:defRPr/>
            </a:pPr>
            <a:r>
              <a:rPr lang="hu-HU" sz="2400" i="1" dirty="0">
                <a:latin typeface="+mn-lt"/>
                <a:cs typeface="Arial" charset="0"/>
              </a:rPr>
              <a:t>„Korábban a természet szeretetére és védelmére bátorító környezeti nevelés gyakorlata kiszélesedett, és immár magába foglalja a fenntartható fejlődés és a társadalom témaköreit is</a:t>
            </a:r>
            <a:r>
              <a:rPr lang="hu-HU" sz="2400" i="1" dirty="0" smtClean="0">
                <a:latin typeface="+mn-lt"/>
                <a:cs typeface="Arial" charset="0"/>
              </a:rPr>
              <a:t>.”</a:t>
            </a:r>
          </a:p>
          <a:p>
            <a:pPr algn="ctr">
              <a:defRPr/>
            </a:pPr>
            <a:endParaRPr lang="hu-HU" sz="2400" i="1" dirty="0">
              <a:latin typeface="+mn-lt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+mn-lt"/>
              </a:rPr>
              <a:t>2002 Johannesburg: </a:t>
            </a:r>
            <a:r>
              <a:rPr lang="hu-HU" sz="2400" dirty="0">
                <a:latin typeface="+mn-lt"/>
              </a:rPr>
              <a:t>III. Környezetvédelmi Világértekezlet (Környezet és Fejlődés)</a:t>
            </a:r>
          </a:p>
          <a:p>
            <a:endParaRPr lang="hu-HU" altLang="hu-HU" sz="24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400" b="1" dirty="0">
              <a:solidFill>
                <a:srgbClr val="00389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400" b="1" dirty="0">
              <a:solidFill>
                <a:srgbClr val="00389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400" b="1" dirty="0">
              <a:solidFill>
                <a:srgbClr val="00389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400" b="1" dirty="0">
              <a:solidFill>
                <a:srgbClr val="00389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400" b="1" dirty="0">
              <a:solidFill>
                <a:srgbClr val="00389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400" b="1" dirty="0">
              <a:solidFill>
                <a:srgbClr val="00389E"/>
              </a:solidFill>
            </a:endParaRPr>
          </a:p>
        </p:txBody>
      </p:sp>
      <p:sp>
        <p:nvSpPr>
          <p:cNvPr id="3" name="Ellipszis 3"/>
          <p:cNvSpPr>
            <a:spLocks noChangeArrowheads="1"/>
          </p:cNvSpPr>
          <p:nvPr/>
        </p:nvSpPr>
        <p:spPr bwMode="auto">
          <a:xfrm>
            <a:off x="2699792" y="1772816"/>
            <a:ext cx="3168352" cy="2338618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/>
              <a:t>Ember-ember</a:t>
            </a: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23208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583154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2400" dirty="0">
                <a:cs typeface="Arial" charset="0"/>
              </a:rPr>
              <a:t>A környezeti nevelés ma már magában foglalja (véleményem szerint):</a:t>
            </a:r>
          </a:p>
          <a:p>
            <a:pPr marL="800100" lvl="1" indent="-342900">
              <a:buFont typeface="Wingdings" pitchFamily="2" charset="2"/>
              <a:buChar char="v"/>
              <a:defRPr/>
            </a:pPr>
            <a:r>
              <a:rPr lang="hu-HU" sz="2400" dirty="0">
                <a:cs typeface="Arial" charset="0"/>
              </a:rPr>
              <a:t>Természetvédelmi nevelés (erdőpedagógia)</a:t>
            </a:r>
          </a:p>
          <a:p>
            <a:pPr marL="800100" lvl="1" indent="-342900">
              <a:buFont typeface="Wingdings" pitchFamily="2" charset="2"/>
              <a:buChar char="v"/>
              <a:defRPr/>
            </a:pPr>
            <a:r>
              <a:rPr lang="hu-HU" sz="2400" dirty="0">
                <a:cs typeface="Arial" charset="0"/>
              </a:rPr>
              <a:t>Környezetvédelmi nevelés (környezetpedagógia)</a:t>
            </a:r>
          </a:p>
          <a:p>
            <a:pPr marL="800100" lvl="1" indent="-342900">
              <a:buFont typeface="Wingdings" pitchFamily="2" charset="2"/>
              <a:buChar char="v"/>
              <a:defRPr/>
            </a:pPr>
            <a:r>
              <a:rPr lang="hu-HU" sz="2400" dirty="0">
                <a:cs typeface="Arial" charset="0"/>
              </a:rPr>
              <a:t>Fenntarthatóságra nevelés (fenntarthatóság pedagógia</a:t>
            </a:r>
            <a:r>
              <a:rPr lang="hu-HU" sz="2400" dirty="0" smtClean="0">
                <a:cs typeface="Arial" charset="0"/>
              </a:rPr>
              <a:t>)</a:t>
            </a:r>
          </a:p>
          <a:p>
            <a:pPr marL="457200" lvl="1" indent="0">
              <a:buNone/>
              <a:defRPr/>
            </a:pPr>
            <a:endParaRPr lang="hu-HU" altLang="hu-HU" sz="2400" dirty="0">
              <a:solidFill>
                <a:srgbClr val="00389E"/>
              </a:solidFill>
              <a:cs typeface="Arial" charset="0"/>
            </a:endParaRPr>
          </a:p>
          <a:p>
            <a:pPr marL="457200" lvl="1" indent="0" algn="ctr">
              <a:buNone/>
              <a:defRPr/>
            </a:pPr>
            <a:r>
              <a:rPr lang="hu-HU" altLang="hu-HU" sz="2200" dirty="0" smtClean="0">
                <a:solidFill>
                  <a:srgbClr val="00389E"/>
                </a:solidFill>
              </a:rPr>
              <a:t>„</a:t>
            </a:r>
            <a:r>
              <a:rPr lang="hu-HU" altLang="hu-HU" sz="2200" dirty="0">
                <a:solidFill>
                  <a:srgbClr val="00389E"/>
                </a:solidFill>
              </a:rPr>
              <a:t>Fenntartható fejlődés az emberi életminőség javítása az ökoszisztémák fenntartható teherbíró képességén belül</a:t>
            </a:r>
            <a:r>
              <a:rPr lang="hu-HU" altLang="hu-HU" sz="2200" dirty="0" smtClean="0">
                <a:solidFill>
                  <a:srgbClr val="00389E"/>
                </a:solidFill>
              </a:rPr>
              <a:t>.”</a:t>
            </a:r>
            <a:endParaRPr lang="hu-HU" altLang="hu-HU" sz="2200" b="1" dirty="0">
              <a:solidFill>
                <a:srgbClr val="00389E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hu-HU" altLang="hu-HU" i="1" dirty="0">
                <a:solidFill>
                  <a:srgbClr val="00389E"/>
                </a:solidFill>
              </a:rPr>
              <a:t>/WWF Természetvédelmi Világalap</a:t>
            </a:r>
            <a:r>
              <a:rPr lang="hu-HU" altLang="hu-HU" i="1" dirty="0" smtClean="0">
                <a:solidFill>
                  <a:srgbClr val="00389E"/>
                </a:solidFill>
              </a:rPr>
              <a:t>/</a:t>
            </a:r>
          </a:p>
          <a:p>
            <a:pPr marL="0" indent="0" algn="r">
              <a:spcBef>
                <a:spcPct val="0"/>
              </a:spcBef>
              <a:buNone/>
            </a:pPr>
            <a:endParaRPr lang="hu-HU" altLang="hu-HU" sz="1800" i="1" dirty="0" smtClean="0">
              <a:solidFill>
                <a:srgbClr val="00389E"/>
              </a:solidFill>
            </a:endParaRPr>
          </a:p>
          <a:p>
            <a:pPr marL="0" indent="0" algn="r">
              <a:spcBef>
                <a:spcPct val="0"/>
              </a:spcBef>
              <a:buNone/>
            </a:pPr>
            <a:endParaRPr lang="hu-HU" altLang="hu-HU" sz="1800" i="1" dirty="0">
              <a:solidFill>
                <a:srgbClr val="00389E"/>
              </a:solidFill>
            </a:endParaRPr>
          </a:p>
          <a:p>
            <a:pPr marL="0" indent="0" algn="r">
              <a:spcBef>
                <a:spcPct val="0"/>
              </a:spcBef>
              <a:buNone/>
            </a:pPr>
            <a:endParaRPr lang="hu-HU" altLang="hu-HU" sz="1800" i="1" dirty="0">
              <a:solidFill>
                <a:srgbClr val="00389E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389E"/>
                </a:solidFill>
              </a:rPr>
              <a:t>„A fenntartható fejlődés/fejlesztés egyenlőre óhaj, kívánság, elérendő cél, de nem a mai valóság.”</a:t>
            </a:r>
            <a:r>
              <a:rPr lang="hu-HU" altLang="hu-HU" b="1" dirty="0">
                <a:solidFill>
                  <a:srgbClr val="00389E"/>
                </a:solidFill>
              </a:rPr>
              <a:t>	</a:t>
            </a:r>
            <a:r>
              <a:rPr lang="hu-HU" altLang="hu-HU" dirty="0"/>
              <a:t>	</a:t>
            </a:r>
            <a:endParaRPr lang="hu-HU" altLang="hu-HU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hu-HU" altLang="hu-HU" dirty="0" smtClean="0">
                <a:solidFill>
                  <a:srgbClr val="00389E"/>
                </a:solidFill>
              </a:rPr>
              <a:t>/</a:t>
            </a:r>
            <a:r>
              <a:rPr lang="hu-HU" altLang="hu-HU" i="1" dirty="0">
                <a:solidFill>
                  <a:srgbClr val="00389E"/>
                </a:solidFill>
              </a:rPr>
              <a:t>Kerényi Attila/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00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9" y="166689"/>
            <a:ext cx="8785099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hu-HU" sz="2400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hu-HU" sz="2800" b="1" dirty="0" smtClean="0">
                <a:latin typeface="+mn-lt"/>
              </a:rPr>
              <a:t>A környezetünkkel való harmonikus együttéléshez szükség van: </a:t>
            </a: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hu-HU" sz="2800" b="1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hu-HU" sz="2800" b="1" dirty="0" smtClean="0">
                <a:latin typeface="+mn-lt"/>
              </a:rPr>
              <a:t>Mikor volt egyszerűbb környezeti nevelőnek lenni? 100 éve vagy ma?</a:t>
            </a: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hu-HU" b="1" dirty="0" smtClean="0">
              <a:solidFill>
                <a:schemeClr val="bg1"/>
              </a:solidFill>
            </a:endParaRPr>
          </a:p>
        </p:txBody>
      </p:sp>
      <p:sp>
        <p:nvSpPr>
          <p:cNvPr id="41988" name="Ellipszis 1"/>
          <p:cNvSpPr>
            <a:spLocks noChangeArrowheads="1"/>
          </p:cNvSpPr>
          <p:nvPr/>
        </p:nvSpPr>
        <p:spPr bwMode="auto">
          <a:xfrm>
            <a:off x="684213" y="2655888"/>
            <a:ext cx="2663825" cy="1366837"/>
          </a:xfrm>
          <a:prstGeom prst="ellipse">
            <a:avLst/>
          </a:prstGeom>
          <a:solidFill>
            <a:srgbClr val="00B05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/>
              <a:t>Ember-természet</a:t>
            </a:r>
          </a:p>
        </p:txBody>
      </p:sp>
      <p:sp>
        <p:nvSpPr>
          <p:cNvPr id="41989" name="Ellipszis 2"/>
          <p:cNvSpPr>
            <a:spLocks noChangeArrowheads="1"/>
          </p:cNvSpPr>
          <p:nvPr/>
        </p:nvSpPr>
        <p:spPr bwMode="auto">
          <a:xfrm>
            <a:off x="3563938" y="3014663"/>
            <a:ext cx="2332037" cy="151765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/>
              <a:t>Ember-épített környezet</a:t>
            </a:r>
          </a:p>
        </p:txBody>
      </p:sp>
      <p:sp>
        <p:nvSpPr>
          <p:cNvPr id="41990" name="Ellipszis 3"/>
          <p:cNvSpPr>
            <a:spLocks noChangeArrowheads="1"/>
          </p:cNvSpPr>
          <p:nvPr/>
        </p:nvSpPr>
        <p:spPr bwMode="auto">
          <a:xfrm>
            <a:off x="6227763" y="2565400"/>
            <a:ext cx="2212975" cy="1330325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/>
              <a:t>Ember-ember</a:t>
            </a:r>
          </a:p>
        </p:txBody>
      </p:sp>
      <p:cxnSp>
        <p:nvCxnSpPr>
          <p:cNvPr id="41991" name="Egyenes összekötő nyíllal 5"/>
          <p:cNvCxnSpPr>
            <a:cxnSpLocks noChangeShapeType="1"/>
          </p:cNvCxnSpPr>
          <p:nvPr/>
        </p:nvCxnSpPr>
        <p:spPr bwMode="auto">
          <a:xfrm flipH="1">
            <a:off x="2987675" y="1773238"/>
            <a:ext cx="1439863" cy="882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Egyenes összekötő nyíllal 7"/>
          <p:cNvCxnSpPr>
            <a:cxnSpLocks noChangeShapeType="1"/>
          </p:cNvCxnSpPr>
          <p:nvPr/>
        </p:nvCxnSpPr>
        <p:spPr bwMode="auto">
          <a:xfrm>
            <a:off x="4427538" y="1773238"/>
            <a:ext cx="115887" cy="12239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3" name="Egyenes összekötő nyíllal 9"/>
          <p:cNvCxnSpPr>
            <a:cxnSpLocks noChangeShapeType="1"/>
          </p:cNvCxnSpPr>
          <p:nvPr/>
        </p:nvCxnSpPr>
        <p:spPr bwMode="auto">
          <a:xfrm>
            <a:off x="4427538" y="1773238"/>
            <a:ext cx="1944687" cy="882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Jobb oldali kapcsos zárójel 13"/>
          <p:cNvSpPr>
            <a:spLocks/>
          </p:cNvSpPr>
          <p:nvPr/>
        </p:nvSpPr>
        <p:spPr bwMode="auto">
          <a:xfrm rot="16200000" flipH="1">
            <a:off x="4270375" y="1071563"/>
            <a:ext cx="720725" cy="7756525"/>
          </a:xfrm>
          <a:prstGeom prst="rightBrace">
            <a:avLst>
              <a:gd name="adj1" fmla="val 8321"/>
              <a:gd name="adj2" fmla="val 50000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000"/>
          </a:p>
        </p:txBody>
      </p:sp>
    </p:spTree>
    <p:extLst>
      <p:ext uri="{BB962C8B-B14F-4D97-AF65-F5344CB8AC3E}">
        <p14:creationId xmlns:p14="http://schemas.microsoft.com/office/powerpoint/2010/main" val="12802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130" y="332656"/>
            <a:ext cx="8591550" cy="746721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És hogyan neveljünk fenntarthatóságra?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hu-HU" dirty="0" smtClean="0">
                <a:solidFill>
                  <a:schemeClr val="tx1"/>
                </a:solidFill>
              </a:rPr>
              <a:t>A környezetpedagógia egyik legfontosabb pedagógiai módszere a projektpedagógia</a:t>
            </a:r>
          </a:p>
          <a:p>
            <a:pPr marL="342900" indent="-342900"/>
            <a:r>
              <a:rPr lang="hu-HU" b="1" dirty="0" smtClean="0">
                <a:solidFill>
                  <a:schemeClr val="tx1"/>
                </a:solidFill>
              </a:rPr>
              <a:t>Alapvető cél, hogy a diákok számára…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érthető, 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az érdeklődésüket felkeltő, 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motiváló,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érdekes kérdéseket kiváltó, 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valódi válaszokat kívánó, 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közös tevékenységre ösztönző,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problémákat megoldó,</a:t>
            </a:r>
          </a:p>
          <a:p>
            <a:pPr marL="515938" lvl="1" indent="-342900"/>
            <a:r>
              <a:rPr lang="hu-HU" dirty="0" smtClean="0">
                <a:solidFill>
                  <a:schemeClr val="tx1"/>
                </a:solidFill>
              </a:rPr>
              <a:t>jövőbe mutató…</a:t>
            </a:r>
          </a:p>
          <a:p>
            <a:pPr marL="342900" indent="-342900"/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4716016" y="2492896"/>
            <a:ext cx="1080120" cy="3168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664371" y="3292242"/>
            <a:ext cx="321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Tevékenységközpontú legyen! </a:t>
            </a:r>
            <a:r>
              <a:rPr lang="hu-HU" sz="2400" b="1" dirty="0" smtClean="0"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hu-HU" sz="2400" b="1" dirty="0" smtClean="0">
                <a:sym typeface="Wingdings" panose="05000000000000000000" pitchFamily="2" charset="2"/>
              </a:rPr>
              <a:t>A diáknak és a pedagógusnak is!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9907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CSERNOBIL PROJEKT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Képtalálat a következőre: „csernobil”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" y="1776310"/>
            <a:ext cx="7620392" cy="39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9872664"/>
              </p:ext>
            </p:extLst>
          </p:nvPr>
        </p:nvGraphicFramePr>
        <p:xfrm>
          <a:off x="0" y="1460977"/>
          <a:ext cx="9144000" cy="539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églalap 7"/>
          <p:cNvSpPr/>
          <p:nvPr/>
        </p:nvSpPr>
        <p:spPr>
          <a:xfrm>
            <a:off x="365448" y="260648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600" b="1" dirty="0" smtClean="0"/>
              <a:t>A projekt tantárgyi kapcsolódási pontjai, és irányvonalai</a:t>
            </a:r>
            <a:endParaRPr lang="hu-HU" sz="3600" dirty="0"/>
          </a:p>
        </p:txBody>
      </p:sp>
      <p:sp>
        <p:nvSpPr>
          <p:cNvPr id="9" name="Ellipszis 8"/>
          <p:cNvSpPr/>
          <p:nvPr/>
        </p:nvSpPr>
        <p:spPr>
          <a:xfrm>
            <a:off x="3347864" y="4845353"/>
            <a:ext cx="2952328" cy="1728192"/>
          </a:xfrm>
          <a:prstGeom prst="ellipse">
            <a:avLst/>
          </a:prstGeom>
          <a:solidFill>
            <a:srgbClr val="F17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Környezetvédelem: </a:t>
            </a:r>
            <a:r>
              <a:rPr lang="hu-HU" dirty="0" smtClean="0">
                <a:solidFill>
                  <a:schemeClr val="tx1"/>
                </a:solidFill>
              </a:rPr>
              <a:t>fenntartható energiatermelés, ipari balesetek, ZÖLD JÖVŐ?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 rot="5400000">
            <a:off x="4553032" y="3914088"/>
            <a:ext cx="709672" cy="4803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3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 projekt tartalmi elemei és tevékenységek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Szakmai alapismeretek (kémia + fizika) tanulása</a:t>
            </a:r>
          </a:p>
          <a:p>
            <a:r>
              <a:rPr lang="hu-HU" dirty="0" smtClean="0"/>
              <a:t>Projektfeladatok elvégzése</a:t>
            </a:r>
          </a:p>
          <a:p>
            <a:r>
              <a:rPr lang="hu-HU" dirty="0" smtClean="0"/>
              <a:t>Film/filmek megtekintése közösen</a:t>
            </a:r>
          </a:p>
          <a:p>
            <a:r>
              <a:rPr lang="hu-HU" dirty="0" smtClean="0"/>
              <a:t>Aktív részvétel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Szakmai alapismeretek (tananyag) tanítása</a:t>
            </a:r>
          </a:p>
          <a:p>
            <a:r>
              <a:rPr lang="hu-HU" dirty="0" smtClean="0"/>
              <a:t>Dokumentumfilm(</a:t>
            </a:r>
            <a:r>
              <a:rPr lang="hu-HU" dirty="0" err="1" smtClean="0"/>
              <a:t>ek</a:t>
            </a:r>
            <a:r>
              <a:rPr lang="hu-HU" dirty="0" smtClean="0"/>
              <a:t>) vetítése, elemzése</a:t>
            </a:r>
          </a:p>
          <a:p>
            <a:r>
              <a:rPr lang="hu-HU" dirty="0" smtClean="0"/>
              <a:t>Tantárgyi kapcsolódások bemutatása a filmen, és a diákok korábbi ismeretanyagain keresztül</a:t>
            </a:r>
          </a:p>
          <a:p>
            <a:r>
              <a:rPr lang="hu-HU" dirty="0" smtClean="0"/>
              <a:t>Projektfeladatok összeállítása, ellenőrzése</a:t>
            </a:r>
          </a:p>
          <a:p>
            <a:r>
              <a:rPr lang="hu-HU" dirty="0" smtClean="0"/>
              <a:t>Szakirodalmak tanulmányozása, folyamatos ismeretbővítés (cikkek, könyvek, dokumentumfilmek)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b="1" dirty="0" smtClean="0"/>
              <a:t>Diák részéről</a:t>
            </a:r>
            <a:endParaRPr lang="hu-HU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Pedagógus részéről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419872" y="548680"/>
            <a:ext cx="547685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3600" b="1" dirty="0">
                <a:latin typeface="+mn-lt"/>
              </a:rPr>
              <a:t>„</a:t>
            </a:r>
            <a:r>
              <a:rPr lang="hu-HU" altLang="hu-HU" sz="3600" b="1" dirty="0" smtClean="0">
                <a:latin typeface="+mn-lt"/>
              </a:rPr>
              <a:t>Az emberi </a:t>
            </a:r>
            <a:r>
              <a:rPr lang="hu-HU" altLang="hu-HU" sz="3600" b="1" dirty="0">
                <a:latin typeface="+mn-lt"/>
              </a:rPr>
              <a:t>gyarlóságok megítélésében valóban pesszimisták lehetünk, de abban, hogy a bajokon segíthetünk, optimistának kell lennünk, különben megszűnnénk dolgozni és élni.”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3600" b="1" dirty="0">
                <a:latin typeface="+mn-lt"/>
              </a:rPr>
              <a:t>			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3200" b="1" dirty="0" smtClean="0">
                <a:latin typeface="+mn-lt"/>
              </a:rPr>
              <a:t>/</a:t>
            </a:r>
            <a:r>
              <a:rPr lang="hu-HU" altLang="hu-HU" sz="3200" b="1" dirty="0" err="1">
                <a:latin typeface="+mn-lt"/>
              </a:rPr>
              <a:t>Weszely</a:t>
            </a:r>
            <a:r>
              <a:rPr lang="hu-HU" altLang="hu-HU" sz="3200" b="1" dirty="0">
                <a:latin typeface="+mn-lt"/>
              </a:rPr>
              <a:t> Ödön/</a:t>
            </a:r>
          </a:p>
        </p:txBody>
      </p:sp>
    </p:spTree>
    <p:extLst>
      <p:ext uri="{BB962C8B-B14F-4D97-AF65-F5344CB8AC3E}">
        <p14:creationId xmlns:p14="http://schemas.microsoft.com/office/powerpoint/2010/main" val="13088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746721"/>
          </a:xfrm>
        </p:spPr>
        <p:txBody>
          <a:bodyPr>
            <a:normAutofit/>
          </a:bodyPr>
          <a:lstStyle/>
          <a:p>
            <a:pPr algn="ctr"/>
            <a:r>
              <a:rPr lang="hu-HU" sz="4000" b="1" i="1" dirty="0" smtClean="0"/>
              <a:t>Felhasznált szakirodalmak</a:t>
            </a:r>
            <a:endParaRPr lang="hu-HU" sz="40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6225" y="863353"/>
            <a:ext cx="8595360" cy="4794848"/>
          </a:xfrm>
        </p:spPr>
        <p:txBody>
          <a:bodyPr>
            <a:normAutofit fontScale="25000" lnSpcReduction="20000"/>
          </a:bodyPr>
          <a:lstStyle/>
          <a:p>
            <a:pPr lvl="0"/>
            <a:endParaRPr lang="hu-HU" sz="2800" dirty="0" smtClean="0"/>
          </a:p>
          <a:p>
            <a:pPr marL="0" indent="0">
              <a:buNone/>
            </a:pPr>
            <a:r>
              <a:rPr lang="hu-HU" sz="7200" b="1" dirty="0" smtClean="0"/>
              <a:t>Dr. </a:t>
            </a:r>
            <a:r>
              <a:rPr lang="hu-HU" sz="7200" b="1" dirty="0" err="1" smtClean="0"/>
              <a:t>Szatmáry</a:t>
            </a:r>
            <a:r>
              <a:rPr lang="hu-HU" sz="7200" b="1" dirty="0" smtClean="0"/>
              <a:t> Zoltán – Dr. Aszódi Attila </a:t>
            </a:r>
            <a:r>
              <a:rPr lang="hu-HU" sz="7200" dirty="0" smtClean="0"/>
              <a:t>(2005): CSERNOBIL – tények, okok, hiedelmek. </a:t>
            </a:r>
            <a:r>
              <a:rPr lang="hu-HU" sz="7200" dirty="0" err="1" smtClean="0"/>
              <a:t>Typotex</a:t>
            </a:r>
            <a:r>
              <a:rPr lang="hu-HU" sz="7200" dirty="0" smtClean="0"/>
              <a:t> Budapest, 2005.</a:t>
            </a:r>
            <a:endParaRPr lang="hu-HU" sz="7200" b="1" dirty="0" smtClean="0"/>
          </a:p>
          <a:p>
            <a:pPr marL="0" indent="0">
              <a:buNone/>
            </a:pPr>
            <a:r>
              <a:rPr lang="hu-HU" sz="7200" b="1" dirty="0" smtClean="0"/>
              <a:t>Doba </a:t>
            </a:r>
            <a:r>
              <a:rPr lang="hu-HU" sz="7200" b="1" dirty="0"/>
              <a:t>László </a:t>
            </a:r>
            <a:r>
              <a:rPr lang="hu-HU" sz="7200" dirty="0"/>
              <a:t>(2011): A természetvédelmi neveléstől a fenntarthatóság pedagógiájáig. Módszertani közlemények tanítók és tanárok számára 2011. 51. évfolyam</a:t>
            </a:r>
            <a:r>
              <a:rPr lang="hu-HU" sz="7200" dirty="0" smtClean="0"/>
              <a:t>.</a:t>
            </a:r>
          </a:p>
          <a:p>
            <a:pPr marL="0" lvl="0" indent="0">
              <a:buNone/>
            </a:pPr>
            <a:r>
              <a:rPr lang="hu-HU" sz="7200" b="1" dirty="0" smtClean="0"/>
              <a:t>Gyulai Iván </a:t>
            </a:r>
            <a:r>
              <a:rPr lang="hu-HU" sz="7200" dirty="0" smtClean="0"/>
              <a:t>(2013):</a:t>
            </a:r>
            <a:r>
              <a:rPr lang="hu-HU" sz="7200" b="1" dirty="0" smtClean="0"/>
              <a:t> </a:t>
            </a:r>
            <a:r>
              <a:rPr lang="hu-HU" sz="7200" dirty="0" smtClean="0"/>
              <a:t>Fenntartható-e </a:t>
            </a:r>
            <a:r>
              <a:rPr lang="hu-HU" sz="7200" dirty="0"/>
              <a:t>a fenntarthatatlan? </a:t>
            </a:r>
            <a:r>
              <a:rPr lang="hu-HU" sz="7200" dirty="0" smtClean="0"/>
              <a:t>Veszprém, előadás </a:t>
            </a:r>
            <a:r>
              <a:rPr lang="hu-HU" sz="7200" dirty="0"/>
              <a:t>a Pannon Egyetemen</a:t>
            </a:r>
            <a:r>
              <a:rPr lang="hu-HU" sz="7200" dirty="0" smtClean="0"/>
              <a:t>.</a:t>
            </a:r>
          </a:p>
          <a:p>
            <a:pPr marL="0" indent="0">
              <a:buNone/>
            </a:pPr>
            <a:r>
              <a:rPr lang="hu-HU" sz="7200" b="1" dirty="0"/>
              <a:t>Kerényi </a:t>
            </a:r>
            <a:r>
              <a:rPr lang="hu-HU" sz="7200" b="1" dirty="0" smtClean="0"/>
              <a:t>Attila</a:t>
            </a:r>
            <a:r>
              <a:rPr lang="hu-HU" sz="7200" dirty="0" smtClean="0"/>
              <a:t> (2006): </a:t>
            </a:r>
            <a:r>
              <a:rPr lang="hu-HU" sz="7200" dirty="0"/>
              <a:t>Általános környezetvédelem – globális gondok, lehetséges megoldások. Mozaik Kiadó, </a:t>
            </a:r>
            <a:r>
              <a:rPr lang="hu-HU" sz="7200" dirty="0" smtClean="0"/>
              <a:t>Szeged.</a:t>
            </a:r>
          </a:p>
          <a:p>
            <a:pPr marL="0" indent="0">
              <a:buNone/>
            </a:pPr>
            <a:r>
              <a:rPr lang="hu-HU" sz="7200" b="1" dirty="0" smtClean="0"/>
              <a:t>Kémia 7. kémiai alapismeretek </a:t>
            </a:r>
            <a:r>
              <a:rPr lang="hu-HU" sz="7200" dirty="0" smtClean="0"/>
              <a:t>(2019). Mozaik Kiadó, Szeged.</a:t>
            </a:r>
            <a:endParaRPr lang="hu-HU" sz="7200" b="1" dirty="0" smtClean="0"/>
          </a:p>
          <a:p>
            <a:pPr marL="0" lvl="0" indent="0">
              <a:buNone/>
            </a:pPr>
            <a:r>
              <a:rPr lang="hu-HU" sz="7200" b="1" dirty="0"/>
              <a:t>Kiss Ferenc-Zsiros Anita</a:t>
            </a:r>
            <a:r>
              <a:rPr lang="hu-HU" sz="7200" dirty="0"/>
              <a:t> (2006): A környezeti neveléstől a globális nevelésig. Oktatási segédanyag „A környezeti nevelés című könyv alapján”. Szerk.: </a:t>
            </a:r>
            <a:r>
              <a:rPr lang="hu-HU" sz="7200" dirty="0" err="1"/>
              <a:t>Kuknyó</a:t>
            </a:r>
            <a:r>
              <a:rPr lang="hu-HU" sz="7200" dirty="0"/>
              <a:t> János, MPKKI, Nyíregyháza</a:t>
            </a:r>
            <a:r>
              <a:rPr lang="hu-HU" sz="7200" dirty="0" smtClean="0"/>
              <a:t>.</a:t>
            </a:r>
          </a:p>
          <a:p>
            <a:pPr marL="0" indent="0">
              <a:buNone/>
            </a:pPr>
            <a:r>
              <a:rPr lang="hu-HU" sz="7200" b="1" dirty="0"/>
              <a:t>Konrad </a:t>
            </a:r>
            <a:r>
              <a:rPr lang="hu-HU" sz="7200" b="1" dirty="0" smtClean="0"/>
              <a:t>Lorenz </a:t>
            </a:r>
            <a:r>
              <a:rPr lang="hu-HU" sz="7200" dirty="0" smtClean="0"/>
              <a:t>(2002): </a:t>
            </a:r>
            <a:r>
              <a:rPr lang="hu-HU" sz="7200" dirty="0"/>
              <a:t>A civilizált emberiség nyolc halálos bűne. </a:t>
            </a:r>
            <a:r>
              <a:rPr lang="hu-HU" sz="7200" dirty="0" err="1"/>
              <a:t>Cartaphilus</a:t>
            </a:r>
            <a:r>
              <a:rPr lang="hu-HU" sz="7200" dirty="0"/>
              <a:t> Kiadó, </a:t>
            </a:r>
            <a:r>
              <a:rPr lang="hu-HU" sz="7200" dirty="0" smtClean="0"/>
              <a:t>Budapest</a:t>
            </a:r>
            <a:r>
              <a:rPr lang="hu-HU" sz="7200" dirty="0"/>
              <a:t>.</a:t>
            </a:r>
            <a:endParaRPr lang="hu-HU" sz="7200" b="1" dirty="0" smtClean="0"/>
          </a:p>
          <a:p>
            <a:pPr marL="0" lvl="0" indent="0">
              <a:buNone/>
            </a:pPr>
            <a:r>
              <a:rPr lang="hu-HU" sz="7200" b="1" dirty="0" smtClean="0"/>
              <a:t>Kováts-Németh </a:t>
            </a:r>
            <a:r>
              <a:rPr lang="hu-HU" sz="7200" b="1" dirty="0"/>
              <a:t>Mária</a:t>
            </a:r>
            <a:r>
              <a:rPr lang="hu-HU" sz="7200" dirty="0"/>
              <a:t> (2010): Az erdőpedagógiától a környezetpedagógiáig. Comenius Kiadó Pécs, 2010</a:t>
            </a:r>
            <a:r>
              <a:rPr lang="hu-HU" sz="7200" dirty="0" smtClean="0"/>
              <a:t>.</a:t>
            </a:r>
          </a:p>
          <a:p>
            <a:pPr marL="0" lvl="0" indent="0">
              <a:buNone/>
            </a:pPr>
            <a:r>
              <a:rPr lang="hu-HU" sz="7200" b="1" dirty="0" smtClean="0"/>
              <a:t>Kováts-Németh </a:t>
            </a:r>
            <a:r>
              <a:rPr lang="hu-HU" sz="7200" b="1" dirty="0"/>
              <a:t>Mária szerk</a:t>
            </a:r>
            <a:r>
              <a:rPr lang="hu-HU" sz="7200" dirty="0"/>
              <a:t>. (2011): Együtt a környezetért. </a:t>
            </a:r>
            <a:r>
              <a:rPr lang="hu-HU" sz="7200" dirty="0" err="1"/>
              <a:t>Palatia</a:t>
            </a:r>
            <a:r>
              <a:rPr lang="hu-HU" sz="7200" dirty="0"/>
              <a:t> Nyomda és Kiadó Kft, 2011</a:t>
            </a:r>
            <a:r>
              <a:rPr lang="hu-HU" sz="7200" dirty="0" smtClean="0"/>
              <a:t>.</a:t>
            </a:r>
          </a:p>
          <a:p>
            <a:pPr marL="0" lvl="0" indent="0">
              <a:buNone/>
            </a:pPr>
            <a:r>
              <a:rPr lang="hu-HU" sz="7200" b="1" dirty="0" smtClean="0"/>
              <a:t>Láng István </a:t>
            </a:r>
            <a:r>
              <a:rPr lang="hu-HU" sz="7200" dirty="0" smtClean="0"/>
              <a:t>(2002): Környezetvédelem – Fenntartható fejlődés (Mindentudás Egyeteme sorozat)</a:t>
            </a:r>
            <a:endParaRPr lang="hu-HU" sz="7200" b="1" dirty="0" smtClean="0"/>
          </a:p>
          <a:p>
            <a:pPr marL="0" lvl="0" indent="0">
              <a:buNone/>
            </a:pPr>
            <a:r>
              <a:rPr lang="hu-HU" sz="7200" b="1" dirty="0" err="1" smtClean="0"/>
              <a:t>Rachel</a:t>
            </a:r>
            <a:r>
              <a:rPr lang="hu-HU" sz="7200" b="1" dirty="0" smtClean="0"/>
              <a:t> </a:t>
            </a:r>
            <a:r>
              <a:rPr lang="hu-HU" sz="7200" b="1" dirty="0" err="1" smtClean="0"/>
              <a:t>Carson</a:t>
            </a:r>
            <a:r>
              <a:rPr lang="hu-HU" sz="7200" dirty="0" smtClean="0"/>
              <a:t> (2007): Néma tavasz. Katalizátor Kiadó, Budapest.</a:t>
            </a:r>
          </a:p>
          <a:p>
            <a:pPr lvl="0"/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70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>
                <a:solidFill>
                  <a:schemeClr val="tx1"/>
                </a:solidFill>
              </a:rPr>
              <a:t>„Az iskola feladata, hogy az ifjúság gondolkodásában megértést teremtsen a természet és annak emlékei iránt és ennek szolgálatában az oktatás minden olyan tárgyánál, ahol annak lehetősége kínálkozik, az alkalmat felhasználni is igyekezzék arra, hogy a fiatalság lelkületét ilyen kérdésekkel szemben fogékonnyá tegye.”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448272" cy="33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228184" y="3248428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/</a:t>
            </a:r>
            <a:r>
              <a:rPr lang="hu-HU" sz="2400" b="1" dirty="0" err="1" smtClean="0"/>
              <a:t>Kaán</a:t>
            </a:r>
            <a:r>
              <a:rPr lang="hu-HU" sz="2400" b="1" dirty="0" smtClean="0"/>
              <a:t> Károly/</a:t>
            </a:r>
          </a:p>
        </p:txBody>
      </p:sp>
    </p:spTree>
    <p:extLst>
      <p:ext uri="{BB962C8B-B14F-4D97-AF65-F5344CB8AC3E}">
        <p14:creationId xmlns:p14="http://schemas.microsoft.com/office/powerpoint/2010/main" val="11381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i="1" dirty="0" smtClean="0"/>
              <a:t>Köszönöm figyelmüket!</a:t>
            </a:r>
            <a:endParaRPr lang="hu-HU" sz="5400" b="1" i="1" dirty="0"/>
          </a:p>
        </p:txBody>
      </p:sp>
      <p:pic>
        <p:nvPicPr>
          <p:cNvPr id="1026" name="Picture 2" descr="D:\Képek\Tallós Pál küldendő képek\1. Halvány Sáfrán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11530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16016" y="1988840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„Ha mindazt figyelembe vesszük, amit a környezeti neveléssel és képzéssel kapcsolatban sorra vettünk, nem alaptalan azt állítanunk, hogy környezetünk jövője végső soron az iskolapadban dől el.” </a:t>
            </a:r>
          </a:p>
          <a:p>
            <a:pPr algn="ctr"/>
            <a:endParaRPr lang="hu-HU" sz="2400" b="1" i="1" dirty="0"/>
          </a:p>
          <a:p>
            <a:pPr algn="ctr"/>
            <a:r>
              <a:rPr lang="hu-HU" sz="2400" b="1" i="1" dirty="0" smtClean="0"/>
              <a:t>(Kerényi Attila, 2006.)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6182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130" y="733675"/>
            <a:ext cx="8591550" cy="1512168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 múltból a jelenen át a jövőbe – avagy gyors időutazás a környezetpedagógia szemszögéből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2276872"/>
            <a:ext cx="8595360" cy="3959336"/>
          </a:xfrm>
        </p:spPr>
        <p:txBody>
          <a:bodyPr>
            <a:normAutofit lnSpcReduction="10000"/>
          </a:bodyPr>
          <a:lstStyle/>
          <a:p>
            <a:endParaRPr lang="hu-HU" sz="3200" dirty="0" smtClean="0"/>
          </a:p>
          <a:p>
            <a:r>
              <a:rPr lang="hu-HU" sz="3200" dirty="0" smtClean="0">
                <a:solidFill>
                  <a:schemeClr val="tx1"/>
                </a:solidFill>
              </a:rPr>
              <a:t>Ipari forradalom  </a:t>
            </a:r>
          </a:p>
          <a:p>
            <a:pPr lvl="1"/>
            <a:r>
              <a:rPr lang="hu-HU" altLang="hu-HU" sz="2600" dirty="0">
                <a:solidFill>
                  <a:schemeClr val="tx1"/>
                </a:solidFill>
              </a:rPr>
              <a:t>1870-ben végezték az első levegőszennyezettség </a:t>
            </a:r>
            <a:r>
              <a:rPr lang="hu-HU" altLang="hu-HU" sz="2600" dirty="0" smtClean="0">
                <a:solidFill>
                  <a:schemeClr val="tx1"/>
                </a:solidFill>
              </a:rPr>
              <a:t>vizsgálatokat</a:t>
            </a:r>
            <a:r>
              <a:rPr lang="hu-HU" altLang="hu-HU" sz="2600" dirty="0">
                <a:solidFill>
                  <a:schemeClr val="tx1"/>
                </a:solidFill>
              </a:rPr>
              <a:t>. Walesben az átlagéletkor 43 év volt, a </a:t>
            </a:r>
            <a:r>
              <a:rPr lang="hu-HU" altLang="hu-HU" sz="2600" dirty="0" smtClean="0">
                <a:solidFill>
                  <a:schemeClr val="tx1"/>
                </a:solidFill>
              </a:rPr>
              <a:t>városokban </a:t>
            </a:r>
            <a:r>
              <a:rPr lang="hu-HU" altLang="hu-HU" sz="2600" dirty="0">
                <a:solidFill>
                  <a:schemeClr val="tx1"/>
                </a:solidFill>
              </a:rPr>
              <a:t>28 </a:t>
            </a:r>
            <a:r>
              <a:rPr lang="hu-HU" altLang="hu-HU" sz="2600" dirty="0" smtClean="0">
                <a:solidFill>
                  <a:schemeClr val="tx1"/>
                </a:solidFill>
              </a:rPr>
              <a:t>év</a:t>
            </a:r>
            <a:endParaRPr lang="hu-HU" altLang="hu-H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3200" dirty="0" smtClean="0">
              <a:solidFill>
                <a:schemeClr val="tx1"/>
              </a:solidFill>
            </a:endParaRPr>
          </a:p>
          <a:p>
            <a:r>
              <a:rPr lang="hu-HU" sz="3200" dirty="0" smtClean="0">
                <a:solidFill>
                  <a:schemeClr val="tx1"/>
                </a:solidFill>
              </a:rPr>
              <a:t>Eltávolodás a természettől (bioszféra helyett a  </a:t>
            </a:r>
            <a:r>
              <a:rPr lang="hu-HU" sz="3200" dirty="0" err="1" smtClean="0">
                <a:solidFill>
                  <a:schemeClr val="tx1"/>
                </a:solidFill>
              </a:rPr>
              <a:t>technoszféra</a:t>
            </a:r>
            <a:r>
              <a:rPr lang="hu-HU" sz="3200" dirty="0" smtClean="0">
                <a:solidFill>
                  <a:schemeClr val="tx1"/>
                </a:solidFill>
              </a:rPr>
              <a:t> került a </a:t>
            </a:r>
            <a:r>
              <a:rPr lang="hu-HU" sz="3200" dirty="0" err="1" smtClean="0">
                <a:solidFill>
                  <a:schemeClr val="tx1"/>
                </a:solidFill>
              </a:rPr>
              <a:t>közzéppontba</a:t>
            </a:r>
            <a:r>
              <a:rPr lang="hu-HU" sz="3200" dirty="0" smtClean="0">
                <a:solidFill>
                  <a:schemeClr val="tx1"/>
                </a:solidFill>
              </a:rPr>
              <a:t>) </a:t>
            </a:r>
          </a:p>
          <a:p>
            <a:endParaRPr lang="hu-HU" sz="3200" dirty="0"/>
          </a:p>
          <a:p>
            <a:pPr marL="0" indent="0">
              <a:buNone/>
            </a:pP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6419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548680"/>
            <a:ext cx="8595360" cy="6309320"/>
          </a:xfrm>
        </p:spPr>
        <p:txBody>
          <a:bodyPr>
            <a:normAutofit fontScale="77500" lnSpcReduction="20000"/>
          </a:bodyPr>
          <a:lstStyle/>
          <a:p>
            <a:pPr marL="170752" lvl="1" indent="0" algn="ctr">
              <a:buNone/>
            </a:pPr>
            <a:r>
              <a:rPr lang="hu-HU" sz="3500" b="1" dirty="0" smtClean="0">
                <a:solidFill>
                  <a:schemeClr val="tx1"/>
                </a:solidFill>
              </a:rPr>
              <a:t>A múlt: a környezeti nevelés gyökerei – a természeti nevelés (természet szeretetére nevelés vagy természetvédelmi nevelés)</a:t>
            </a:r>
          </a:p>
          <a:p>
            <a:pPr marL="170752" lvl="1" indent="0">
              <a:buNone/>
            </a:pPr>
            <a:endParaRPr lang="hu-HU" sz="2800" b="1" u="sng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>
                <a:solidFill>
                  <a:schemeClr val="tx1"/>
                </a:solidFill>
              </a:rPr>
              <a:t>1564</a:t>
            </a:r>
            <a:r>
              <a:rPr lang="hu-HU" sz="2700" dirty="0">
                <a:solidFill>
                  <a:schemeClr val="tx1"/>
                </a:solidFill>
              </a:rPr>
              <a:t>: lengyel hatóság az </a:t>
            </a:r>
            <a:r>
              <a:rPr lang="hu-HU" sz="2700" b="1" dirty="0">
                <a:solidFill>
                  <a:schemeClr val="tx1"/>
                </a:solidFill>
              </a:rPr>
              <a:t>őstulok</a:t>
            </a:r>
            <a:r>
              <a:rPr lang="hu-HU" sz="2700" dirty="0">
                <a:solidFill>
                  <a:schemeClr val="tx1"/>
                </a:solidFill>
              </a:rPr>
              <a:t> védelmére rezervátumot hozott </a:t>
            </a:r>
            <a:r>
              <a:rPr lang="hu-HU" sz="2700" dirty="0" smtClean="0">
                <a:solidFill>
                  <a:schemeClr val="tx1"/>
                </a:solidFill>
              </a:rPr>
              <a:t>létre</a:t>
            </a:r>
            <a:endParaRPr lang="hu-HU" sz="27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>
                <a:solidFill>
                  <a:schemeClr val="tx1"/>
                </a:solidFill>
              </a:rPr>
              <a:t>1769</a:t>
            </a:r>
            <a:r>
              <a:rPr lang="hu-HU" sz="2700" dirty="0">
                <a:solidFill>
                  <a:schemeClr val="tx1"/>
                </a:solidFill>
              </a:rPr>
              <a:t>: Mauritius szigetén a francia hatóságok elrendelték az </a:t>
            </a:r>
            <a:r>
              <a:rPr lang="hu-HU" sz="2700" b="1" dirty="0">
                <a:solidFill>
                  <a:schemeClr val="tx1"/>
                </a:solidFill>
              </a:rPr>
              <a:t>erdőtelepítést</a:t>
            </a:r>
          </a:p>
          <a:p>
            <a:pPr marL="457200" lvl="1" indent="-457200">
              <a:buFont typeface="Wingdings" pitchFamily="2" charset="2"/>
              <a:buChar char="v"/>
              <a:defRPr/>
            </a:pPr>
            <a:r>
              <a:rPr lang="hu-HU" sz="2700" b="1" dirty="0">
                <a:solidFill>
                  <a:schemeClr val="tx1"/>
                </a:solidFill>
              </a:rPr>
              <a:t>1841</a:t>
            </a:r>
            <a:r>
              <a:rPr lang="hu-HU" sz="2700" dirty="0">
                <a:solidFill>
                  <a:schemeClr val="tx1"/>
                </a:solidFill>
              </a:rPr>
              <a:t>: </a:t>
            </a:r>
            <a:r>
              <a:rPr lang="hu-HU" sz="2700" b="1" dirty="0">
                <a:solidFill>
                  <a:schemeClr val="tx1"/>
                </a:solidFill>
              </a:rPr>
              <a:t>Magyar Természettudományi Társulat</a:t>
            </a:r>
            <a:r>
              <a:rPr lang="hu-HU" sz="2700" dirty="0">
                <a:solidFill>
                  <a:schemeClr val="tx1"/>
                </a:solidFill>
              </a:rPr>
              <a:t>  alapítása (Bugát Pál és Jedlik Ányos</a:t>
            </a:r>
            <a:r>
              <a:rPr lang="hu-HU" sz="2700" dirty="0" smtClean="0">
                <a:solidFill>
                  <a:schemeClr val="tx1"/>
                </a:solidFill>
              </a:rPr>
              <a:t>)</a:t>
            </a:r>
            <a:endParaRPr lang="hu-HU" sz="27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>
                <a:solidFill>
                  <a:schemeClr val="tx1"/>
                </a:solidFill>
              </a:rPr>
              <a:t>1852</a:t>
            </a:r>
            <a:r>
              <a:rPr lang="hu-HU" sz="2700" dirty="0">
                <a:solidFill>
                  <a:schemeClr val="tx1"/>
                </a:solidFill>
              </a:rPr>
              <a:t>: brit kutatók </a:t>
            </a:r>
            <a:r>
              <a:rPr lang="hu-HU" sz="2700" b="1" dirty="0">
                <a:solidFill>
                  <a:schemeClr val="tx1"/>
                </a:solidFill>
              </a:rPr>
              <a:t>erdőrezervátumok</a:t>
            </a:r>
            <a:r>
              <a:rPr lang="hu-HU" sz="2700" dirty="0">
                <a:solidFill>
                  <a:schemeClr val="tx1"/>
                </a:solidFill>
              </a:rPr>
              <a:t> létrehozását javasoltak </a:t>
            </a:r>
            <a:r>
              <a:rPr lang="hu-HU" sz="2700" b="1" dirty="0" smtClean="0">
                <a:solidFill>
                  <a:schemeClr val="tx1"/>
                </a:solidFill>
              </a:rPr>
              <a:t>Indiában</a:t>
            </a:r>
            <a:endParaRPr lang="hu-HU" sz="2700" b="1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>
                <a:solidFill>
                  <a:schemeClr val="tx1"/>
                </a:solidFill>
              </a:rPr>
              <a:t>1872:</a:t>
            </a:r>
            <a:r>
              <a:rPr lang="hu-HU" sz="2700" dirty="0">
                <a:solidFill>
                  <a:schemeClr val="tx1"/>
                </a:solidFill>
              </a:rPr>
              <a:t> </a:t>
            </a:r>
            <a:r>
              <a:rPr lang="hu-HU" sz="2700" b="1" dirty="0">
                <a:solidFill>
                  <a:schemeClr val="tx1"/>
                </a:solidFill>
              </a:rPr>
              <a:t>Yellowstone Nemzeti Park</a:t>
            </a:r>
            <a:r>
              <a:rPr lang="hu-HU" sz="2700" dirty="0">
                <a:solidFill>
                  <a:schemeClr val="tx1"/>
                </a:solidFill>
              </a:rPr>
              <a:t> – világ első nemzeti parkja, melynek célja az élőlények </a:t>
            </a:r>
            <a:r>
              <a:rPr lang="hu-HU" sz="2700" dirty="0" smtClean="0">
                <a:solidFill>
                  <a:schemeClr val="tx1"/>
                </a:solidFill>
              </a:rPr>
              <a:t>védelme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 smtClean="0">
                <a:solidFill>
                  <a:schemeClr val="tx1"/>
                </a:solidFill>
              </a:rPr>
              <a:t>1879</a:t>
            </a:r>
            <a:r>
              <a:rPr lang="hu-HU" sz="2700" b="1" dirty="0">
                <a:solidFill>
                  <a:schemeClr val="tx1"/>
                </a:solidFill>
              </a:rPr>
              <a:t>:</a:t>
            </a:r>
            <a:r>
              <a:rPr lang="hu-HU" sz="2700" dirty="0">
                <a:solidFill>
                  <a:schemeClr val="tx1"/>
                </a:solidFill>
              </a:rPr>
              <a:t> </a:t>
            </a:r>
            <a:r>
              <a:rPr lang="hu-HU" sz="2700" b="1" dirty="0" smtClean="0">
                <a:solidFill>
                  <a:schemeClr val="tx1"/>
                </a:solidFill>
              </a:rPr>
              <a:t>Erdőtörvény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 smtClean="0">
                <a:solidFill>
                  <a:schemeClr val="tx1"/>
                </a:solidFill>
              </a:rPr>
              <a:t>1883</a:t>
            </a:r>
            <a:r>
              <a:rPr lang="hu-HU" sz="2700" b="1" dirty="0">
                <a:solidFill>
                  <a:schemeClr val="tx1"/>
                </a:solidFill>
              </a:rPr>
              <a:t>: Országos Állat-védő Egylet</a:t>
            </a:r>
            <a:r>
              <a:rPr lang="hu-HU" sz="2700" dirty="0">
                <a:solidFill>
                  <a:schemeClr val="tx1"/>
                </a:solidFill>
              </a:rPr>
              <a:t> </a:t>
            </a:r>
            <a:r>
              <a:rPr lang="hu-HU" sz="2700" dirty="0" smtClean="0">
                <a:solidFill>
                  <a:schemeClr val="tx1"/>
                </a:solidFill>
              </a:rPr>
              <a:t>létrehozása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 smtClean="0">
                <a:solidFill>
                  <a:schemeClr val="tx1"/>
                </a:solidFill>
              </a:rPr>
              <a:t>1893</a:t>
            </a:r>
            <a:r>
              <a:rPr lang="hu-HU" sz="2700" b="1" dirty="0">
                <a:solidFill>
                  <a:schemeClr val="tx1"/>
                </a:solidFill>
              </a:rPr>
              <a:t>: Magyar Ornitológiai Központ</a:t>
            </a:r>
            <a:r>
              <a:rPr lang="hu-HU" sz="2700" dirty="0">
                <a:solidFill>
                  <a:schemeClr val="tx1"/>
                </a:solidFill>
              </a:rPr>
              <a:t> alapítása (Hermann </a:t>
            </a:r>
            <a:r>
              <a:rPr lang="hu-HU" sz="2700" dirty="0" smtClean="0">
                <a:solidFill>
                  <a:schemeClr val="tx1"/>
                </a:solidFill>
              </a:rPr>
              <a:t>Ottó)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 smtClean="0">
                <a:solidFill>
                  <a:schemeClr val="tx1"/>
                </a:solidFill>
              </a:rPr>
              <a:t>1906</a:t>
            </a:r>
            <a:r>
              <a:rPr lang="hu-HU" sz="2700" b="1" dirty="0">
                <a:solidFill>
                  <a:schemeClr val="tx1"/>
                </a:solidFill>
              </a:rPr>
              <a:t>: „Madarak és Fák Napja” </a:t>
            </a:r>
            <a:r>
              <a:rPr lang="hu-HU" sz="2700" dirty="0">
                <a:solidFill>
                  <a:schemeClr val="tx1"/>
                </a:solidFill>
              </a:rPr>
              <a:t>(Hermann Ottó kezdeményezte 1900-ban)  </a:t>
            </a:r>
            <a:endParaRPr lang="hu-HU" sz="27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hu-HU" sz="2700" b="1" dirty="0" smtClean="0">
                <a:solidFill>
                  <a:schemeClr val="tx1"/>
                </a:solidFill>
              </a:rPr>
              <a:t>1935</a:t>
            </a:r>
            <a:r>
              <a:rPr lang="hu-HU" sz="2700" b="1" dirty="0">
                <a:solidFill>
                  <a:schemeClr val="tx1"/>
                </a:solidFill>
              </a:rPr>
              <a:t>: IV. törvénycikk  </a:t>
            </a:r>
            <a:r>
              <a:rPr lang="hu-HU" sz="2700" dirty="0">
                <a:solidFill>
                  <a:schemeClr val="tx1"/>
                </a:solidFill>
              </a:rPr>
              <a:t>&gt; első természetvédelmi törvény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179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2" y="1112550"/>
            <a:ext cx="4392488" cy="2942967"/>
          </a:xfrm>
        </p:spPr>
      </p:pic>
      <p:sp>
        <p:nvSpPr>
          <p:cNvPr id="5" name="Szövegdoboz 4"/>
          <p:cNvSpPr txBox="1"/>
          <p:nvPr/>
        </p:nvSpPr>
        <p:spPr>
          <a:xfrm>
            <a:off x="251520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A romantikus természetszemlélet…</a:t>
            </a:r>
            <a:endParaRPr lang="hu-HU" sz="4000" b="1" dirty="0"/>
          </a:p>
        </p:txBody>
      </p:sp>
      <p:pic>
        <p:nvPicPr>
          <p:cNvPr id="1026" name="Picture 2" descr="Képtalálat a következőre: „gyerekek a természetbe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3677635"/>
            <a:ext cx="4752528" cy="31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gyerekek a természetben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3765116"/>
            <a:ext cx="4132132" cy="30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gyerekek a természetben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22" y="1013338"/>
            <a:ext cx="26642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5831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u="sng" dirty="0" smtClean="0">
                <a:solidFill>
                  <a:schemeClr val="tx1"/>
                </a:solidFill>
              </a:rPr>
              <a:t>Összefoglalva:</a:t>
            </a:r>
          </a:p>
          <a:p>
            <a:pPr marL="0" indent="0">
              <a:buNone/>
            </a:pPr>
            <a:endParaRPr lang="hu-HU" sz="2800" b="1" u="sng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 természet alapos megismerése, és tudományos vizsgálata. Mind szélesebb körben történő publikálás (lásd hazai kezdeményezések).</a:t>
            </a:r>
          </a:p>
          <a:p>
            <a:pPr marL="457200" indent="-457200">
              <a:buFont typeface="Wingdings" pitchFamily="2" charset="2"/>
              <a:buChar char="ü"/>
            </a:pPr>
            <a:endParaRPr lang="hu-HU" sz="28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 természeti problémákra nyitott, a természetet ismerő, óvó, felelősséget tanúsító személyiségek nevelése (lásd XX. század nevelési koncepciója: az erkölcsös ember) </a:t>
            </a:r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chemeClr val="tx1"/>
                </a:solidFill>
              </a:rPr>
              <a:t>„Amit védeni akarunk, azt ismernünk, értékelnünk és szeretnünk kell.”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79" y="1772816"/>
            <a:ext cx="4275041" cy="220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659" y="332656"/>
            <a:ext cx="8591550" cy="1066801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ts val="400"/>
              </a:spcBef>
            </a:pPr>
            <a:r>
              <a:rPr lang="hu-HU" sz="3500" b="1" dirty="0" smtClean="0"/>
              <a:t/>
            </a:r>
            <a:br>
              <a:rPr lang="hu-HU" sz="3500" b="1" dirty="0" smtClean="0"/>
            </a:br>
            <a:r>
              <a:rPr lang="hu-HU" sz="3500" b="1" dirty="0"/>
              <a:t/>
            </a:r>
            <a:br>
              <a:rPr lang="hu-HU" sz="3500" b="1" dirty="0"/>
            </a:br>
            <a:r>
              <a:rPr lang="hu-HU" sz="4000" b="1" dirty="0" smtClean="0"/>
              <a:t>A jelen: a környezeti nevelés gyökerei (környezetvédelmi nevelés)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07849" y="2204864"/>
            <a:ext cx="8595360" cy="4045424"/>
          </a:xfrm>
        </p:spPr>
        <p:txBody>
          <a:bodyPr>
            <a:normAutofit/>
          </a:bodyPr>
          <a:lstStyle/>
          <a:p>
            <a:pPr algn="just"/>
            <a:r>
              <a:rPr lang="hu-HU" altLang="hu-HU" sz="2800" b="1" i="1" dirty="0">
                <a:solidFill>
                  <a:schemeClr val="tx1"/>
                </a:solidFill>
              </a:rPr>
              <a:t>1962 </a:t>
            </a:r>
            <a:r>
              <a:rPr lang="hu-HU" altLang="hu-HU" sz="2800" b="1" i="1" dirty="0" err="1">
                <a:solidFill>
                  <a:schemeClr val="tx1"/>
                </a:solidFill>
              </a:rPr>
              <a:t>Rachel</a:t>
            </a:r>
            <a:r>
              <a:rPr lang="hu-HU" altLang="hu-HU" sz="2800" b="1" i="1" dirty="0">
                <a:solidFill>
                  <a:schemeClr val="tx1"/>
                </a:solidFill>
              </a:rPr>
              <a:t> </a:t>
            </a:r>
            <a:r>
              <a:rPr lang="hu-HU" altLang="hu-HU" sz="2800" b="1" i="1" dirty="0" err="1">
                <a:solidFill>
                  <a:schemeClr val="tx1"/>
                </a:solidFill>
              </a:rPr>
              <a:t>Carson</a:t>
            </a:r>
            <a:r>
              <a:rPr lang="hu-HU" altLang="hu-HU" sz="2800" b="1" i="1" dirty="0">
                <a:solidFill>
                  <a:schemeClr val="tx1"/>
                </a:solidFill>
              </a:rPr>
              <a:t>:</a:t>
            </a:r>
            <a:r>
              <a:rPr lang="hu-HU" altLang="hu-HU" sz="2800" i="1" dirty="0">
                <a:solidFill>
                  <a:schemeClr val="tx1"/>
                </a:solidFill>
              </a:rPr>
              <a:t> Néma tavasz (olvasmány)</a:t>
            </a:r>
            <a:endParaRPr lang="hu-HU" altLang="hu-HU" sz="2800" dirty="0">
              <a:solidFill>
                <a:schemeClr val="tx1"/>
              </a:solidFill>
            </a:endParaRPr>
          </a:p>
          <a:p>
            <a:pPr algn="just"/>
            <a:r>
              <a:rPr lang="hu-HU" altLang="hu-HU" sz="2800" b="1" i="1" dirty="0">
                <a:solidFill>
                  <a:schemeClr val="tx1"/>
                </a:solidFill>
              </a:rPr>
              <a:t>1968-ban </a:t>
            </a:r>
            <a:r>
              <a:rPr lang="hu-HU" altLang="hu-HU" sz="2800" b="1" i="1" dirty="0" err="1">
                <a:solidFill>
                  <a:schemeClr val="tx1"/>
                </a:solidFill>
              </a:rPr>
              <a:t>Aurelio</a:t>
            </a:r>
            <a:r>
              <a:rPr lang="hu-HU" altLang="hu-HU" sz="2800" b="1" i="1" dirty="0">
                <a:solidFill>
                  <a:schemeClr val="tx1"/>
                </a:solidFill>
              </a:rPr>
              <a:t> </a:t>
            </a:r>
            <a:r>
              <a:rPr lang="hu-HU" altLang="hu-HU" sz="2800" b="1" i="1" dirty="0" err="1">
                <a:solidFill>
                  <a:schemeClr val="tx1"/>
                </a:solidFill>
              </a:rPr>
              <a:t>Peccei</a:t>
            </a:r>
            <a:r>
              <a:rPr lang="hu-HU" altLang="hu-HU" sz="2800" dirty="0">
                <a:solidFill>
                  <a:schemeClr val="tx1"/>
                </a:solidFill>
              </a:rPr>
              <a:t> olasz közgazdász létrehozza a Római Klubot 10 ország 30 </a:t>
            </a:r>
            <a:r>
              <a:rPr lang="hu-HU" altLang="hu-HU" sz="2800" dirty="0" smtClean="0">
                <a:solidFill>
                  <a:schemeClr val="tx1"/>
                </a:solidFill>
              </a:rPr>
              <a:t>tagjával</a:t>
            </a: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1972-ben </a:t>
            </a:r>
            <a:r>
              <a:rPr lang="hu-HU" sz="2800" b="1" dirty="0">
                <a:solidFill>
                  <a:schemeClr val="tx1"/>
                </a:solidFill>
              </a:rPr>
              <a:t>Stockholmban</a:t>
            </a:r>
            <a:r>
              <a:rPr lang="hu-HU" sz="2800" dirty="0">
                <a:solidFill>
                  <a:schemeClr val="tx1"/>
                </a:solidFill>
              </a:rPr>
              <a:t> összehívták az ENSZ Környezetvédelmi </a:t>
            </a:r>
            <a:r>
              <a:rPr lang="hu-HU" sz="2800" dirty="0" smtClean="0">
                <a:solidFill>
                  <a:schemeClr val="tx1"/>
                </a:solidFill>
              </a:rPr>
              <a:t>Világkonferenciát</a:t>
            </a:r>
          </a:p>
          <a:p>
            <a:pPr algn="just"/>
            <a:r>
              <a:rPr lang="hu-HU" sz="2800" b="1" dirty="0">
                <a:solidFill>
                  <a:schemeClr val="tx1"/>
                </a:solidFill>
              </a:rPr>
              <a:t>1975: Helsinkiben (UNESCO + ENSZ)</a:t>
            </a:r>
            <a:r>
              <a:rPr lang="hu-HU" sz="2800" dirty="0">
                <a:solidFill>
                  <a:schemeClr val="tx1"/>
                </a:solidFill>
              </a:rPr>
              <a:t> 35 állam megállapodik, IEEP (Nemzetközi Környezeti Nevelési Program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985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/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1977 </a:t>
            </a:r>
            <a:r>
              <a:rPr lang="hu-HU" sz="2800" b="1" dirty="0">
                <a:solidFill>
                  <a:schemeClr val="tx1"/>
                </a:solidFill>
              </a:rPr>
              <a:t>Belgrádi Charta: </a:t>
            </a:r>
            <a:r>
              <a:rPr lang="hu-HU" sz="2800" dirty="0">
                <a:solidFill>
                  <a:schemeClr val="tx1"/>
                </a:solidFill>
              </a:rPr>
              <a:t>„A világ népei számára tudatosítani kell azt, hogy a környezet és a hozzá kapcsolódó problémák megoldása és az újabbak megelőzése megfelelő tudást, felkészültséget, készségeket, attitűdöket, indítékokat és együttműködési szándékokat igényel, amelyek biztosítása a környezeti nevelés </a:t>
            </a:r>
            <a:r>
              <a:rPr lang="hu-HU" sz="2800" dirty="0" smtClean="0">
                <a:solidFill>
                  <a:schemeClr val="tx1"/>
                </a:solidFill>
              </a:rPr>
              <a:t>feladata.</a:t>
            </a:r>
          </a:p>
          <a:p>
            <a:pPr algn="just"/>
            <a:r>
              <a:rPr lang="hu-HU" sz="2800" b="1" dirty="0">
                <a:solidFill>
                  <a:schemeClr val="tx1"/>
                </a:solidFill>
              </a:rPr>
              <a:t>1977: Az UNESCO </a:t>
            </a:r>
            <a:r>
              <a:rPr lang="hu-HU" sz="2800" b="1" dirty="0" err="1">
                <a:solidFill>
                  <a:schemeClr val="tx1"/>
                </a:solidFill>
              </a:rPr>
              <a:t>Tbiliszben</a:t>
            </a:r>
            <a:r>
              <a:rPr lang="hu-HU" sz="2800" dirty="0">
                <a:solidFill>
                  <a:schemeClr val="tx1"/>
                </a:solidFill>
              </a:rPr>
              <a:t> szervez Környezeti 	 Nevelési Kormányközi Konferenciát.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hu-HU" sz="2800" b="1" dirty="0" smtClean="0">
                <a:solidFill>
                  <a:schemeClr val="tx1"/>
                </a:solidFill>
              </a:rPr>
              <a:t>1977: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Hazánkban </a:t>
            </a:r>
            <a:r>
              <a:rPr lang="hu-HU" sz="2800" dirty="0">
                <a:solidFill>
                  <a:schemeClr val="tx1"/>
                </a:solidFill>
              </a:rPr>
              <a:t>a környezetvédelmi feladatok ellátására 	megalakult az Országos Környezet- és Természetvédelmi </a:t>
            </a:r>
            <a:r>
              <a:rPr lang="hu-HU" sz="2800" dirty="0" smtClean="0">
                <a:solidFill>
                  <a:schemeClr val="tx1"/>
                </a:solidFill>
              </a:rPr>
              <a:t>Hivatal</a:t>
            </a:r>
            <a:r>
              <a:rPr lang="hu-HU" sz="2800" dirty="0">
                <a:solidFill>
                  <a:schemeClr val="tx1"/>
                </a:solidFill>
              </a:rPr>
              <a:t>.</a:t>
            </a:r>
            <a:endParaRPr lang="hu-HU" sz="2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endParaRPr lang="hu-HU" sz="2800" dirty="0"/>
          </a:p>
          <a:p>
            <a:pPr algn="just"/>
            <a:endParaRPr lang="hu-HU" sz="2800" dirty="0" smtClean="0"/>
          </a:p>
          <a:p>
            <a:pPr marL="0" indent="0">
              <a:buNone/>
            </a:pP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3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548680"/>
            <a:ext cx="87137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v"/>
              <a:defRPr/>
            </a:pPr>
            <a:endParaRPr lang="hu-HU" sz="2400" dirty="0" smtClean="0"/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2400" dirty="0" smtClean="0"/>
              <a:t>Immáron bizonyossá vált: a korábbi tartalmú környezeti nevelés nem elégséges!</a:t>
            </a:r>
          </a:p>
          <a:p>
            <a:pPr>
              <a:defRPr/>
            </a:pPr>
            <a:endParaRPr lang="hu-HU" sz="2400" dirty="0" smtClean="0"/>
          </a:p>
          <a:p>
            <a:pPr marL="342900" indent="-342900">
              <a:buFont typeface="Wingdings" pitchFamily="2" charset="2"/>
              <a:buChar char="v"/>
              <a:defRPr/>
            </a:pPr>
            <a:endParaRPr lang="hu-HU" sz="2400" dirty="0"/>
          </a:p>
          <a:p>
            <a:pPr marL="342900" indent="-342900">
              <a:buFont typeface="Wingdings" pitchFamily="2" charset="2"/>
              <a:buChar char="v"/>
              <a:defRPr/>
            </a:pPr>
            <a:endParaRPr lang="hu-HU" sz="2400" dirty="0" smtClean="0"/>
          </a:p>
          <a:p>
            <a:pPr marL="342900" indent="-342900">
              <a:buFont typeface="Wingdings" pitchFamily="2" charset="2"/>
              <a:buChar char="v"/>
              <a:defRPr/>
            </a:pPr>
            <a:endParaRPr lang="hu-HU" sz="2400" dirty="0"/>
          </a:p>
          <a:p>
            <a:pPr>
              <a:defRPr/>
            </a:pPr>
            <a:endParaRPr lang="hu-HU" sz="2400" dirty="0" smtClean="0"/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2400" dirty="0" smtClean="0"/>
              <a:t>Újra kell gondolni az ember és környezete viszonyának alakítására vonatkozó elképzeléseket.</a:t>
            </a:r>
          </a:p>
          <a:p>
            <a:pPr eaLnBrk="1" hangingPunct="1">
              <a:defRPr/>
            </a:pPr>
            <a:endParaRPr lang="hu-HU" sz="2400" dirty="0" smtClean="0"/>
          </a:p>
          <a:p>
            <a:pPr marL="457200" indent="-457200" eaLnBrk="1" hangingPunct="1">
              <a:buFont typeface="Wingdings" pitchFamily="2" charset="2"/>
              <a:buChar char="v"/>
              <a:defRPr/>
            </a:pPr>
            <a:endParaRPr lang="hu-HU" sz="2400" b="1" dirty="0" smtClean="0"/>
          </a:p>
          <a:p>
            <a:pPr marL="457200" indent="-457200" eaLnBrk="1" hangingPunct="1">
              <a:buFont typeface="Wingdings" pitchFamily="2" charset="2"/>
              <a:buChar char="v"/>
              <a:defRPr/>
            </a:pPr>
            <a:endParaRPr lang="hu-HU" sz="2400" b="1" dirty="0" smtClean="0"/>
          </a:p>
          <a:p>
            <a:pPr marL="457200" indent="-457200" eaLnBrk="1" hangingPunct="1">
              <a:buFont typeface="Wingdings" pitchFamily="2" charset="2"/>
              <a:buChar char="v"/>
              <a:defRPr/>
            </a:pPr>
            <a:endParaRPr lang="hu-HU" sz="2400" b="1" dirty="0" smtClean="0"/>
          </a:p>
          <a:p>
            <a:pPr marL="457200" indent="-457200" eaLnBrk="1" hangingPunct="1">
              <a:buFont typeface="Wingdings" pitchFamily="2" charset="2"/>
              <a:buChar char="v"/>
              <a:defRPr/>
            </a:pPr>
            <a:endParaRPr lang="hu-HU" sz="24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737435" cy="17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>
            <a:spLocks noChangeArrowheads="1"/>
          </p:cNvSpPr>
          <p:nvPr/>
        </p:nvSpPr>
        <p:spPr bwMode="auto">
          <a:xfrm>
            <a:off x="1979712" y="4653136"/>
            <a:ext cx="2520280" cy="177366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u-HU" altLang="hu-HU" sz="2000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 smtClean="0"/>
              <a:t>Ember-épített </a:t>
            </a:r>
            <a:r>
              <a:rPr lang="hu-HU" altLang="hu-HU" sz="2000" dirty="0"/>
              <a:t>környezet</a:t>
            </a:r>
          </a:p>
        </p:txBody>
      </p:sp>
    </p:spTree>
    <p:extLst>
      <p:ext uri="{BB962C8B-B14F-4D97-AF65-F5344CB8AC3E}">
        <p14:creationId xmlns:p14="http://schemas.microsoft.com/office/powerpoint/2010/main" val="34972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846</TotalTime>
  <Words>1037</Words>
  <Application>Microsoft Office PowerPoint</Application>
  <PresentationFormat>Diavetítés a képernyőre (4:3 oldalarány)</PresentationFormat>
  <Paragraphs>163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Tahoma</vt:lpstr>
      <vt:lpstr>Tunga</vt:lpstr>
      <vt:lpstr>Wingdings</vt:lpstr>
      <vt:lpstr>Soho</vt:lpstr>
      <vt:lpstr>Gyenes Viktor  </vt:lpstr>
      <vt:lpstr>PowerPoint-bemutató</vt:lpstr>
      <vt:lpstr>A múltból a jelenen át a jövőbe – avagy gyors időutazás a környezetpedagógia szemszögéből</vt:lpstr>
      <vt:lpstr>PowerPoint-bemutató</vt:lpstr>
      <vt:lpstr>PowerPoint-bemutató</vt:lpstr>
      <vt:lpstr>PowerPoint-bemutató</vt:lpstr>
      <vt:lpstr>  A jelen: a környezeti nevelés gyökerei (környezetvédelmi nevelés)</vt:lpstr>
      <vt:lpstr>PowerPoint-bemutató</vt:lpstr>
      <vt:lpstr>PowerPoint-bemutató</vt:lpstr>
      <vt:lpstr>  A jelen és a jövő (?), avagy a fenntarthatóság pedagógiája</vt:lpstr>
      <vt:lpstr>PowerPoint-bemutató</vt:lpstr>
      <vt:lpstr>PowerPoint-bemutató</vt:lpstr>
      <vt:lpstr>PowerPoint-bemutató</vt:lpstr>
      <vt:lpstr>És hogyan neveljünk fenntarthatóságra?</vt:lpstr>
      <vt:lpstr>CSERNOBIL PROJEKT</vt:lpstr>
      <vt:lpstr>PowerPoint-bemutató</vt:lpstr>
      <vt:lpstr>A projekt tartalmi elemei és tevékenységek</vt:lpstr>
      <vt:lpstr>PowerPoint-bemutató</vt:lpstr>
      <vt:lpstr>Felhasznált szakirodalmak</vt:lpstr>
      <vt:lpstr>Köszönöm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erdei iskolától  az erdőpedagógiáig</dc:title>
  <dc:creator>Windows-felhasználó</dc:creator>
  <cp:lastModifiedBy>Windows User</cp:lastModifiedBy>
  <cp:revision>57</cp:revision>
  <dcterms:created xsi:type="dcterms:W3CDTF">2013-04-11T17:06:51Z</dcterms:created>
  <dcterms:modified xsi:type="dcterms:W3CDTF">2019-12-10T17:36:48Z</dcterms:modified>
</cp:coreProperties>
</file>