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3" r:id="rId6"/>
    <p:sldId id="268" r:id="rId7"/>
    <p:sldId id="260" r:id="rId8"/>
    <p:sldId id="262" r:id="rId9"/>
    <p:sldId id="261" r:id="rId10"/>
    <p:sldId id="264" r:id="rId11"/>
    <p:sldId id="271" r:id="rId12"/>
    <p:sldId id="272" r:id="rId13"/>
    <p:sldId id="265" r:id="rId14"/>
    <p:sldId id="266" r:id="rId15"/>
    <p:sldId id="267" r:id="rId16"/>
    <p:sldId id="269" r:id="rId17"/>
  </p:sldIdLst>
  <p:sldSz cx="12192000" cy="6858000"/>
  <p:notesSz cx="9947275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10486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5634487" y="1"/>
            <a:ext cx="4310486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CA68D-A0BF-4139-B56F-C15BCC0213A2}" type="datetimeFigureOut">
              <a:rPr lang="hu-HU" smtClean="0"/>
              <a:t>2019. 12. 06.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10486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5634487" y="6513910"/>
            <a:ext cx="4310486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C1A7E-1AC6-48C8-8901-7090FB534C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7384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nepitok.blog.hu/" TargetMode="External"/><Relationship Id="rId2" Type="http://schemas.openxmlformats.org/officeDocument/2006/relationships/hyperlink" Target="http://www.tanar.org.rs/2018/01/2612/&#160;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eb.stemiliescps.wa.edu.au/?p=20986" TargetMode="External"/><Relationship Id="rId4" Type="http://schemas.openxmlformats.org/officeDocument/2006/relationships/hyperlink" Target="https://slideplayer.hu/slide/11206566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16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z="4500" b="1" dirty="0" smtClean="0">
                <a:latin typeface="Trebuchet MS" panose="020B0603020202020204" pitchFamily="34" charset="0"/>
                <a:cs typeface="Arial" panose="020B0604020202020204" pitchFamily="34" charset="0"/>
              </a:rPr>
              <a:t>A természetismeret tantárgy megújítása</a:t>
            </a:r>
            <a:endParaRPr lang="hu-HU" sz="4500" b="1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692398" y="3657596"/>
            <a:ext cx="6815669" cy="1633931"/>
          </a:xfrm>
        </p:spPr>
        <p:txBody>
          <a:bodyPr>
            <a:normAutofit/>
          </a:bodyPr>
          <a:lstStyle/>
          <a:p>
            <a:r>
              <a:rPr lang="hu-HU" sz="4000" dirty="0" smtClean="0">
                <a:latin typeface="Trebuchet MS" panose="020B0603020202020204" pitchFamily="34" charset="0"/>
              </a:rPr>
              <a:t>Egy kényszerből született tantárgy jövője</a:t>
            </a:r>
          </a:p>
          <a:p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3674156" y="4976159"/>
            <a:ext cx="4415369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08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Készítette: </a:t>
            </a:r>
            <a:r>
              <a:rPr lang="hu-HU" dirty="0">
                <a:latin typeface="Trebuchet MS" panose="020B0603020202020204" pitchFamily="34" charset="0"/>
                <a:cs typeface="Times New Roman" panose="02020603050405020304" pitchFamily="18" charset="0"/>
              </a:rPr>
              <a:t>Farkasné Nagy Krisztina</a:t>
            </a:r>
          </a:p>
          <a:p>
            <a:pPr algn="ctr"/>
            <a:r>
              <a:rPr lang="hu-HU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földrajz-történelem </a:t>
            </a:r>
            <a:r>
              <a:rPr lang="hu-HU" dirty="0">
                <a:latin typeface="Trebuchet MS" panose="020B0603020202020204" pitchFamily="34" charset="0"/>
                <a:cs typeface="Times New Roman" panose="02020603050405020304" pitchFamily="18" charset="0"/>
              </a:rPr>
              <a:t>szakos pedagógus, </a:t>
            </a:r>
            <a:r>
              <a:rPr lang="hu-HU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geográfus</a:t>
            </a:r>
            <a:endParaRPr lang="hu-HU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823846" y="5963759"/>
            <a:ext cx="6115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2019. december 6-7. </a:t>
            </a:r>
          </a:p>
          <a:p>
            <a:pPr algn="ctr"/>
            <a:r>
              <a:rPr lang="hu-HU" dirty="0" smtClean="0">
                <a:solidFill>
                  <a:schemeClr val="bg1"/>
                </a:solidFill>
              </a:rPr>
              <a:t>Miskolc, Lévay József Református Gimnázium és Diákotthon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85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46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Trebuchet MS" panose="020B0603020202020204" pitchFamily="34" charset="0"/>
              </a:rPr>
              <a:t>Érdekes kérdések tárháza</a:t>
            </a:r>
            <a:endParaRPr lang="hu-HU" dirty="0">
              <a:latin typeface="Trebuchet MS" panose="020B0603020202020204" pitchFamily="34" charset="0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992707"/>
              </p:ext>
            </p:extLst>
          </p:nvPr>
        </p:nvGraphicFramePr>
        <p:xfrm>
          <a:off x="873459" y="2564657"/>
          <a:ext cx="10194875" cy="3505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0434">
                  <a:extLst>
                    <a:ext uri="{9D8B030D-6E8A-4147-A177-3AD203B41FA5}">
                      <a16:colId xmlns:a16="http://schemas.microsoft.com/office/drawing/2014/main" val="402758686"/>
                    </a:ext>
                  </a:extLst>
                </a:gridCol>
                <a:gridCol w="2279176">
                  <a:extLst>
                    <a:ext uri="{9D8B030D-6E8A-4147-A177-3AD203B41FA5}">
                      <a16:colId xmlns:a16="http://schemas.microsoft.com/office/drawing/2014/main" val="1532342827"/>
                    </a:ext>
                  </a:extLst>
                </a:gridCol>
                <a:gridCol w="2074459">
                  <a:extLst>
                    <a:ext uri="{9D8B030D-6E8A-4147-A177-3AD203B41FA5}">
                      <a16:colId xmlns:a16="http://schemas.microsoft.com/office/drawing/2014/main" val="1300742522"/>
                    </a:ext>
                  </a:extLst>
                </a:gridCol>
                <a:gridCol w="2191831">
                  <a:extLst>
                    <a:ext uri="{9D8B030D-6E8A-4147-A177-3AD203B41FA5}">
                      <a16:colId xmlns:a16="http://schemas.microsoft.com/office/drawing/2014/main" val="775220129"/>
                    </a:ext>
                  </a:extLst>
                </a:gridCol>
                <a:gridCol w="2038975">
                  <a:extLst>
                    <a:ext uri="{9D8B030D-6E8A-4147-A177-3AD203B41FA5}">
                      <a16:colId xmlns:a16="http://schemas.microsoft.com/office/drawing/2014/main" val="541253850"/>
                    </a:ext>
                  </a:extLst>
                </a:gridCol>
              </a:tblGrid>
              <a:tr h="396906"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víz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föld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levegő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élővilág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6882240"/>
                  </a:ext>
                </a:extLst>
              </a:tr>
              <a:tr h="589991">
                <a:tc>
                  <a:txBody>
                    <a:bodyPr/>
                    <a:lstStyle/>
                    <a:p>
                      <a:r>
                        <a:rPr lang="hu-HU" dirty="0" smtClean="0"/>
                        <a:t>házban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Hogyan kerül a víz a csapba?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Mire épült a házunk?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Miért van mindig</a:t>
                      </a:r>
                      <a:r>
                        <a:rPr lang="hu-HU" baseline="0" dirty="0" smtClean="0"/>
                        <a:t> meleg a padlástérben?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Elfér-e a kék bálna az iskolaudvaron?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77632"/>
                  </a:ext>
                </a:extLst>
              </a:tr>
              <a:tr h="589991">
                <a:tc>
                  <a:txBody>
                    <a:bodyPr/>
                    <a:lstStyle/>
                    <a:p>
                      <a:r>
                        <a:rPr lang="hu-HU" dirty="0" smtClean="0"/>
                        <a:t>kertben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Hová lesz</a:t>
                      </a:r>
                      <a:r>
                        <a:rPr lang="hu-HU" baseline="0" dirty="0" smtClean="0"/>
                        <a:t> eső után a  víz?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Vajon</a:t>
                      </a:r>
                      <a:r>
                        <a:rPr lang="hu-HU" baseline="0" dirty="0" smtClean="0"/>
                        <a:t> c</a:t>
                      </a:r>
                      <a:r>
                        <a:rPr lang="hu-HU" dirty="0" smtClean="0"/>
                        <a:t>sigavonalat húz a csiga?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Hová bújik éjjel a</a:t>
                      </a:r>
                      <a:r>
                        <a:rPr lang="hu-HU" baseline="0" dirty="0" smtClean="0"/>
                        <a:t> Nap?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Mivel vendégeljük meg szárnyas látogatóinkat?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1855604"/>
                  </a:ext>
                </a:extLst>
              </a:tr>
              <a:tr h="766075">
                <a:tc>
                  <a:txBody>
                    <a:bodyPr/>
                    <a:lstStyle/>
                    <a:p>
                      <a:r>
                        <a:rPr lang="hu-HU" dirty="0" smtClean="0"/>
                        <a:t>szántón-mezőn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Miért lesz a reggeli séta közben vizes a cipőnk</a:t>
                      </a:r>
                      <a:r>
                        <a:rPr lang="hu-HU" baseline="0" dirty="0" smtClean="0"/>
                        <a:t> a fűben?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Hol a világ vége?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Nyom-e minket a légnyomás?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Ki lakik a talpunk alatt?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888840"/>
                  </a:ext>
                </a:extLst>
              </a:tr>
              <a:tr h="589991">
                <a:tc>
                  <a:txBody>
                    <a:bodyPr/>
                    <a:lstStyle/>
                    <a:p>
                      <a:r>
                        <a:rPr lang="hu-HU" dirty="0" smtClean="0"/>
                        <a:t>erdőben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Hol nőnek a mohák?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Mit rejt a föld alatti járat?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Miért szőrös a nyárfa magja?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Hány éves a világ legöregebb fája?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571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731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16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902780"/>
              </p:ext>
            </p:extLst>
          </p:nvPr>
        </p:nvGraphicFramePr>
        <p:xfrm>
          <a:off x="757836" y="909502"/>
          <a:ext cx="519326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652">
                  <a:extLst>
                    <a:ext uri="{9D8B030D-6E8A-4147-A177-3AD203B41FA5}">
                      <a16:colId xmlns:a16="http://schemas.microsoft.com/office/drawing/2014/main" val="3955313767"/>
                    </a:ext>
                  </a:extLst>
                </a:gridCol>
                <a:gridCol w="1038652">
                  <a:extLst>
                    <a:ext uri="{9D8B030D-6E8A-4147-A177-3AD203B41FA5}">
                      <a16:colId xmlns:a16="http://schemas.microsoft.com/office/drawing/2014/main" val="1352700804"/>
                    </a:ext>
                  </a:extLst>
                </a:gridCol>
                <a:gridCol w="1038652">
                  <a:extLst>
                    <a:ext uri="{9D8B030D-6E8A-4147-A177-3AD203B41FA5}">
                      <a16:colId xmlns:a16="http://schemas.microsoft.com/office/drawing/2014/main" val="4031853996"/>
                    </a:ext>
                  </a:extLst>
                </a:gridCol>
                <a:gridCol w="1038652">
                  <a:extLst>
                    <a:ext uri="{9D8B030D-6E8A-4147-A177-3AD203B41FA5}">
                      <a16:colId xmlns:a16="http://schemas.microsoft.com/office/drawing/2014/main" val="1918669329"/>
                    </a:ext>
                  </a:extLst>
                </a:gridCol>
                <a:gridCol w="1038652">
                  <a:extLst>
                    <a:ext uri="{9D8B030D-6E8A-4147-A177-3AD203B41FA5}">
                      <a16:colId xmlns:a16="http://schemas.microsoft.com/office/drawing/2014/main" val="1158956714"/>
                    </a:ext>
                  </a:extLst>
                </a:gridCol>
              </a:tblGrid>
              <a:tr h="241952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víz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föld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levegő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élővilág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9797063"/>
                  </a:ext>
                </a:extLst>
              </a:tr>
              <a:tr h="241952">
                <a:tc>
                  <a:txBody>
                    <a:bodyPr/>
                    <a:lstStyle/>
                    <a:p>
                      <a:r>
                        <a:rPr lang="hu-HU" dirty="0" smtClean="0"/>
                        <a:t>házban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0919134"/>
                  </a:ext>
                </a:extLst>
              </a:tr>
              <a:tr h="241952">
                <a:tc>
                  <a:txBody>
                    <a:bodyPr/>
                    <a:lstStyle/>
                    <a:p>
                      <a:r>
                        <a:rPr lang="hu-HU" dirty="0" smtClean="0"/>
                        <a:t>kertben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1773328"/>
                  </a:ext>
                </a:extLst>
              </a:tr>
              <a:tr h="241952">
                <a:tc>
                  <a:txBody>
                    <a:bodyPr/>
                    <a:lstStyle/>
                    <a:p>
                      <a:r>
                        <a:rPr lang="hu-HU" dirty="0" smtClean="0"/>
                        <a:t>szántón-mezőn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kérdések</a:t>
                      </a:r>
                      <a:endParaRPr lang="hu-H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204004"/>
                  </a:ext>
                </a:extLst>
              </a:tr>
              <a:tr h="241952">
                <a:tc>
                  <a:txBody>
                    <a:bodyPr/>
                    <a:lstStyle/>
                    <a:p>
                      <a:r>
                        <a:rPr lang="hu-HU" dirty="0" smtClean="0"/>
                        <a:t>erdőben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470954"/>
                  </a:ext>
                </a:extLst>
              </a:tr>
            </a:tbl>
          </a:graphicData>
        </a:graphic>
      </p:graphicFrame>
      <p:sp>
        <p:nvSpPr>
          <p:cNvPr id="3" name="Jobbra nyíl 2"/>
          <p:cNvSpPr/>
          <p:nvPr/>
        </p:nvSpPr>
        <p:spPr>
          <a:xfrm>
            <a:off x="5951096" y="3143008"/>
            <a:ext cx="1019329" cy="6644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1517754" y="3777524"/>
            <a:ext cx="3282846" cy="830997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mátrixból 16 témakör bontakozik ki</a:t>
            </a:r>
            <a:endParaRPr lang="hu-H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Lefelé nyíl 4"/>
          <p:cNvSpPr/>
          <p:nvPr/>
        </p:nvSpPr>
        <p:spPr>
          <a:xfrm>
            <a:off x="2870615" y="3112656"/>
            <a:ext cx="779488" cy="4647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7172795" y="2240978"/>
            <a:ext cx="3612630" cy="1107996"/>
          </a:xfrm>
          <a:prstGeom prst="rect">
            <a:avLst/>
          </a:prstGeom>
          <a:noFill/>
          <a:ln w="444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200" b="1" u="sng" dirty="0" smtClean="0"/>
              <a:t>Fejezetek</a:t>
            </a:r>
          </a:p>
          <a:p>
            <a:pPr algn="ctr"/>
            <a:r>
              <a:rPr lang="hu-HU" sz="2200" dirty="0" smtClean="0"/>
              <a:t>(</a:t>
            </a:r>
            <a:r>
              <a:rPr lang="hu-HU" sz="2200" dirty="0" err="1" smtClean="0"/>
              <a:t>altémák</a:t>
            </a:r>
            <a:r>
              <a:rPr lang="hu-HU" sz="2200" dirty="0" smtClean="0"/>
              <a:t> az érdekes kérdések köré épülnek fel)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7337687" y="3434587"/>
            <a:ext cx="3282846" cy="2677656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u-HU" sz="2400" dirty="0"/>
              <a:t>Ki lakik a talpunk alatt? </a:t>
            </a:r>
            <a:endParaRPr lang="hu-HU" sz="2400" dirty="0" smtClean="0"/>
          </a:p>
          <a:p>
            <a:r>
              <a:rPr lang="hu-HU" sz="2400" dirty="0" smtClean="0"/>
              <a:t>Valóban </a:t>
            </a:r>
            <a:r>
              <a:rPr lang="hu-HU" sz="2400" dirty="0"/>
              <a:t>torkos-e a hörcsög? </a:t>
            </a:r>
            <a:endParaRPr lang="hu-HU" sz="2400" dirty="0" smtClean="0"/>
          </a:p>
          <a:p>
            <a:r>
              <a:rPr lang="hu-HU" sz="2400" dirty="0" smtClean="0"/>
              <a:t>Megjósolja-e </a:t>
            </a:r>
            <a:r>
              <a:rPr lang="hu-HU" sz="2400" dirty="0"/>
              <a:t>az időt a levelibéka? </a:t>
            </a:r>
            <a:endParaRPr lang="hu-HU" sz="2400" dirty="0" smtClean="0"/>
          </a:p>
          <a:p>
            <a:r>
              <a:rPr lang="hu-HU" sz="2400" dirty="0" smtClean="0"/>
              <a:t>Miért </a:t>
            </a:r>
            <a:r>
              <a:rPr lang="hu-HU" sz="2400" dirty="0"/>
              <a:t>vessünk búzát Luca napján?</a:t>
            </a:r>
          </a:p>
        </p:txBody>
      </p:sp>
    </p:spTree>
    <p:extLst>
      <p:ext uri="{BB962C8B-B14F-4D97-AF65-F5344CB8AC3E}">
        <p14:creationId xmlns:p14="http://schemas.microsoft.com/office/powerpoint/2010/main" val="333114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16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309145" y="3097886"/>
            <a:ext cx="2288494" cy="523220"/>
          </a:xfrm>
          <a:prstGeom prst="rect">
            <a:avLst/>
          </a:prstGeom>
          <a:noFill/>
          <a:ln w="539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Érdekes kérdés</a:t>
            </a:r>
            <a:endParaRPr lang="hu-H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ávnyíl 2"/>
          <p:cNvSpPr/>
          <p:nvPr/>
        </p:nvSpPr>
        <p:spPr>
          <a:xfrm>
            <a:off x="4282192" y="1059837"/>
            <a:ext cx="239842" cy="31479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4" name="Sávnyíl 3"/>
          <p:cNvSpPr/>
          <p:nvPr/>
        </p:nvSpPr>
        <p:spPr>
          <a:xfrm>
            <a:off x="4282192" y="4602963"/>
            <a:ext cx="239842" cy="31479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5" name="Sávnyíl 4"/>
          <p:cNvSpPr/>
          <p:nvPr/>
        </p:nvSpPr>
        <p:spPr>
          <a:xfrm>
            <a:off x="4282192" y="2516606"/>
            <a:ext cx="239842" cy="31479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6" name="Sávnyíl 5"/>
          <p:cNvSpPr/>
          <p:nvPr/>
        </p:nvSpPr>
        <p:spPr>
          <a:xfrm>
            <a:off x="4262207" y="1776787"/>
            <a:ext cx="239842" cy="31479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4706912" y="1007371"/>
            <a:ext cx="5411450" cy="461665"/>
          </a:xfrm>
          <a:prstGeom prst="rect">
            <a:avLst/>
          </a:prstGeom>
          <a:noFill/>
          <a:ln w="444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Miről szól ez a téma? Miért fontos nekünk?</a:t>
            </a:r>
            <a:endParaRPr lang="hu-HU" sz="24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4706912" y="1691016"/>
            <a:ext cx="5411450" cy="461665"/>
          </a:xfrm>
          <a:prstGeom prst="rect">
            <a:avLst/>
          </a:prstGeom>
          <a:noFill/>
          <a:ln w="444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Mit szeretnénk elérni?</a:t>
            </a:r>
            <a:endParaRPr lang="hu-HU" sz="24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4706912" y="2443170"/>
            <a:ext cx="5411450" cy="461665"/>
          </a:xfrm>
          <a:prstGeom prst="rect">
            <a:avLst/>
          </a:prstGeom>
          <a:noFill/>
          <a:ln w="444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Milyen tanegységeket tartalmaz a téma?</a:t>
            </a:r>
            <a:endParaRPr lang="hu-HU" sz="24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4706912" y="4529527"/>
            <a:ext cx="5411450" cy="461665"/>
          </a:xfrm>
          <a:prstGeom prst="rect">
            <a:avLst/>
          </a:prstGeom>
          <a:noFill/>
          <a:ln w="444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Tevékenységek</a:t>
            </a:r>
            <a:endParaRPr lang="hu-HU" sz="24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4706912" y="5213172"/>
            <a:ext cx="5411450" cy="461665"/>
          </a:xfrm>
          <a:prstGeom prst="rect">
            <a:avLst/>
          </a:prstGeom>
          <a:noFill/>
          <a:ln w="444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Mire van szükségünk ehhez a feladathoz?</a:t>
            </a:r>
            <a:endParaRPr lang="hu-HU" sz="2400" dirty="0"/>
          </a:p>
        </p:txBody>
      </p:sp>
      <p:sp>
        <p:nvSpPr>
          <p:cNvPr id="12" name="Sávnyíl 11"/>
          <p:cNvSpPr/>
          <p:nvPr/>
        </p:nvSpPr>
        <p:spPr>
          <a:xfrm>
            <a:off x="4282192" y="5247087"/>
            <a:ext cx="239842" cy="31479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4706912" y="3159441"/>
            <a:ext cx="5411450" cy="461665"/>
          </a:xfrm>
          <a:prstGeom prst="rect">
            <a:avLst/>
          </a:prstGeom>
          <a:noFill/>
          <a:ln w="444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Milyen módszerrel dolgozzuk fel?</a:t>
            </a:r>
            <a:endParaRPr lang="hu-HU" sz="2400" dirty="0"/>
          </a:p>
        </p:txBody>
      </p:sp>
      <p:sp>
        <p:nvSpPr>
          <p:cNvPr id="14" name="Sávnyíl 13"/>
          <p:cNvSpPr/>
          <p:nvPr/>
        </p:nvSpPr>
        <p:spPr>
          <a:xfrm>
            <a:off x="4282192" y="3195402"/>
            <a:ext cx="239842" cy="31479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64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46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 smtClean="0"/>
              <a:t>Próbára fel!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2728210"/>
            <a:ext cx="9601196" cy="3147658"/>
          </a:xfrm>
        </p:spPr>
        <p:txBody>
          <a:bodyPr/>
          <a:lstStyle/>
          <a:p>
            <a:r>
              <a:rPr lang="hu-HU" dirty="0" smtClean="0"/>
              <a:t>2020. tavasz: pedagógus továbbképzés</a:t>
            </a:r>
          </a:p>
          <a:p>
            <a:r>
              <a:rPr lang="hu-HU" dirty="0" smtClean="0"/>
              <a:t>2020. nyár: a fejlesztett segédanyagok bemutatása</a:t>
            </a:r>
          </a:p>
          <a:p>
            <a:r>
              <a:rPr lang="hu-HU" dirty="0" smtClean="0"/>
              <a:t>2020 szeptemberétől: kipróbálás! 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 (Református Tananyagtár, kérdőívek, óralátogatások, szakmai nap)</a:t>
            </a:r>
          </a:p>
          <a:p>
            <a:endParaRPr lang="hu-HU" dirty="0"/>
          </a:p>
          <a:p>
            <a:pPr marL="0" indent="0">
              <a:buNone/>
            </a:pPr>
            <a:r>
              <a:rPr lang="hu-HU" dirty="0" smtClean="0"/>
              <a:t>							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3302576" y="4787646"/>
            <a:ext cx="55868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Próbáljuk ki együtt !</a:t>
            </a:r>
            <a:endParaRPr lang="hu-H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050" name="Picture 2" descr="http://www.reformatus.hu/data/media/galeria/logo_png_72dp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516" y="749507"/>
            <a:ext cx="1742485" cy="165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70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46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Köszönöm a figyelmet!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692398" y="3687580"/>
            <a:ext cx="6815669" cy="1603947"/>
          </a:xfrm>
        </p:spPr>
        <p:txBody>
          <a:bodyPr>
            <a:normAutofit fontScale="85000" lnSpcReduction="20000"/>
          </a:bodyPr>
          <a:lstStyle/>
          <a:p>
            <a:r>
              <a:rPr lang="hu-H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Készítette: </a:t>
            </a:r>
            <a:endParaRPr lang="hu-HU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Farkasné </a:t>
            </a:r>
            <a:r>
              <a:rPr lang="hu-H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Nagy Krisztina</a:t>
            </a:r>
          </a:p>
          <a:p>
            <a:r>
              <a:rPr lang="hu-H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földrajz-történelem szakos pedagógus, </a:t>
            </a:r>
            <a:r>
              <a:rPr lang="hu-H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geográfus</a:t>
            </a:r>
          </a:p>
          <a:p>
            <a:r>
              <a:rPr lang="hu-H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u-HU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agy.krisztina1988@reformatus.hu</a:t>
            </a:r>
            <a:endParaRPr lang="hu-HU" sz="19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9731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46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Trebuchet MS" panose="020B0603020202020204" pitchFamily="34" charset="0"/>
              </a:rPr>
              <a:t>Felhasznált irodalom</a:t>
            </a:r>
            <a:endParaRPr lang="hu-HU" dirty="0">
              <a:latin typeface="Trebuchet MS" panose="020B0603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2556932"/>
            <a:ext cx="9947222" cy="3318936"/>
          </a:xfrm>
        </p:spPr>
        <p:txBody>
          <a:bodyPr>
            <a:normAutofit/>
          </a:bodyPr>
          <a:lstStyle/>
          <a:p>
            <a:r>
              <a:rPr lang="hu-HU" sz="1800" dirty="0" smtClean="0"/>
              <a:t>A Nemzeti Alaptanterv tervezete. 2018. aug. 31. pp. 130-136.</a:t>
            </a:r>
          </a:p>
          <a:p>
            <a:r>
              <a:rPr lang="hu-HU" sz="1800" dirty="0" smtClean="0"/>
              <a:t>Csapó </a:t>
            </a:r>
            <a:r>
              <a:rPr lang="hu-HU" sz="1800" dirty="0"/>
              <a:t>B.-Szabó G. (2012): Tartalmi keretek a természettudomány diagnosztikus értékeléséhez; Nemzeti Tankönyvkiadó, </a:t>
            </a:r>
            <a:r>
              <a:rPr lang="hu-HU" sz="1800" dirty="0" smtClean="0"/>
              <a:t>Budapest.</a:t>
            </a:r>
          </a:p>
          <a:p>
            <a:r>
              <a:rPr lang="hu-HU" sz="1800" dirty="0" smtClean="0"/>
              <a:t>Lehoczky J. : A természetismeret tantárgy helyzete és fejlesztési feladatai.</a:t>
            </a:r>
          </a:p>
          <a:p>
            <a:r>
              <a:rPr lang="hu-HU" sz="1800" dirty="0" err="1" smtClean="0"/>
              <a:t>Makádi</a:t>
            </a:r>
            <a:r>
              <a:rPr lang="hu-HU" sz="1800" dirty="0" smtClean="0"/>
              <a:t> M. – Radnóti K. – Róka A. – Victor A. (2015): A természetismeret tanítása és tanulása. Szakmódszertani tankönyv. Budapest, ELTE-TTK Földrajz- és Földtudományi Intézet Földrajztudományi Központ.</a:t>
            </a:r>
          </a:p>
          <a:p>
            <a:r>
              <a:rPr lang="hu-HU" sz="1800" dirty="0" smtClean="0"/>
              <a:t>Nemzeti Alaptanterv 2012. 110/2012. </a:t>
            </a:r>
            <a:r>
              <a:rPr lang="hu-HU" sz="1800" dirty="0"/>
              <a:t>K</a:t>
            </a:r>
            <a:r>
              <a:rPr lang="hu-HU" sz="1800" dirty="0" smtClean="0"/>
              <a:t>orm. rendelet</a:t>
            </a:r>
          </a:p>
          <a:p>
            <a:r>
              <a:rPr lang="hu-HU" sz="1800" dirty="0" smtClean="0"/>
              <a:t>OFI Természetismeret kerettanterv az általános iskolák számára. 51/2012 EMMI rendelet 2. melléklet</a:t>
            </a:r>
          </a:p>
          <a:p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11756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16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Trebuchet MS" panose="020B0603020202020204" pitchFamily="34" charset="0"/>
              </a:rPr>
              <a:t>Felhasznált képek forrása</a:t>
            </a:r>
            <a:endParaRPr lang="hu-HU" dirty="0">
              <a:latin typeface="Trebuchet MS" panose="020B0603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1800" dirty="0">
                <a:hlinkClick r:id="rId2"/>
              </a:rPr>
              <a:t>http://www.tanar.org.rs/2018/01/2612/ </a:t>
            </a:r>
            <a:endParaRPr lang="hu-HU" sz="1800" dirty="0" smtClean="0"/>
          </a:p>
          <a:p>
            <a:r>
              <a:rPr lang="hu-HU" sz="1800" dirty="0">
                <a:hlinkClick r:id="rId3"/>
              </a:rPr>
              <a:t>https://enepitok.blog.hu</a:t>
            </a:r>
            <a:r>
              <a:rPr lang="hu-HU" sz="1800" dirty="0" smtClean="0">
                <a:hlinkClick r:id="rId3"/>
              </a:rPr>
              <a:t>/</a:t>
            </a:r>
            <a:endParaRPr lang="hu-HU" sz="1800" dirty="0" smtClean="0"/>
          </a:p>
          <a:p>
            <a:r>
              <a:rPr lang="hu-HU" sz="1800" dirty="0">
                <a:hlinkClick r:id="rId4"/>
              </a:rPr>
              <a:t>https://slideplayer.hu/slide/11206566</a:t>
            </a:r>
            <a:r>
              <a:rPr lang="hu-HU" sz="1800" dirty="0" smtClean="0">
                <a:hlinkClick r:id="rId4"/>
              </a:rPr>
              <a:t>/</a:t>
            </a:r>
            <a:endParaRPr lang="hu-HU" sz="1800" dirty="0" smtClean="0"/>
          </a:p>
          <a:p>
            <a:r>
              <a:rPr lang="hu-HU" sz="1800" dirty="0">
                <a:hlinkClick r:id="rId5"/>
              </a:rPr>
              <a:t>http://web.stemiliescps.wa.edu.au/?</a:t>
            </a:r>
            <a:r>
              <a:rPr lang="hu-HU" sz="1800" dirty="0" smtClean="0">
                <a:hlinkClick r:id="rId5"/>
              </a:rPr>
              <a:t>p=20986</a:t>
            </a:r>
            <a:endParaRPr lang="hu-HU" sz="1800" dirty="0" smtClean="0"/>
          </a:p>
          <a:p>
            <a:endParaRPr lang="hu-HU" sz="1800" dirty="0" smtClean="0"/>
          </a:p>
          <a:p>
            <a:endParaRPr lang="hu-HU" sz="1800" dirty="0" smtClean="0"/>
          </a:p>
          <a:p>
            <a:endParaRPr lang="hu-HU" sz="1800" dirty="0" smtClean="0"/>
          </a:p>
          <a:p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306059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46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Trebuchet MS" panose="020B0603020202020204" pitchFamily="34" charset="0"/>
              </a:rPr>
              <a:t>Határmezsgyén</a:t>
            </a:r>
            <a:endParaRPr lang="hu-HU" dirty="0">
              <a:latin typeface="Trebuchet MS" panose="020B0603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</a:t>
            </a:r>
            <a:r>
              <a:rPr lang="hu-HU" dirty="0" smtClean="0"/>
              <a:t>lsó és felső tagozat határán</a:t>
            </a:r>
          </a:p>
          <a:p>
            <a:r>
              <a:rPr lang="hu-HU" dirty="0"/>
              <a:t>t</a:t>
            </a:r>
            <a:r>
              <a:rPr lang="hu-HU" dirty="0" smtClean="0"/>
              <a:t>ermészettudományok ötvöződése</a:t>
            </a:r>
          </a:p>
          <a:p>
            <a:r>
              <a:rPr lang="hu-HU" dirty="0"/>
              <a:t>c</a:t>
            </a:r>
            <a:r>
              <a:rPr lang="hu-HU" dirty="0" smtClean="0"/>
              <a:t>élja: alapozás, érdeklődés felkeltése-fenntartása</a:t>
            </a:r>
          </a:p>
          <a:p>
            <a:r>
              <a:rPr lang="hu-HU" dirty="0"/>
              <a:t>k</a:t>
            </a:r>
            <a:r>
              <a:rPr lang="hu-HU" dirty="0" smtClean="0"/>
              <a:t>omplex</a:t>
            </a:r>
          </a:p>
          <a:p>
            <a:r>
              <a:rPr lang="hu-HU" dirty="0"/>
              <a:t>i</a:t>
            </a:r>
            <a:r>
              <a:rPr lang="hu-HU" dirty="0" smtClean="0"/>
              <a:t>ntegrált</a:t>
            </a:r>
          </a:p>
          <a:p>
            <a:endParaRPr lang="hu-HU" dirty="0"/>
          </a:p>
        </p:txBody>
      </p:sp>
      <p:pic>
        <p:nvPicPr>
          <p:cNvPr id="1026" name="Picture 2" descr="http://oktatas.mnt.org.rs/sites/default/files/styles/large/public/images/aktualis/ttverseny.jpg?itok=E_fHzfK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973" y="3238084"/>
            <a:ext cx="3649402" cy="242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54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46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hu-HU" dirty="0" smtClean="0">
                <a:latin typeface="Trebuchet MS" panose="020B0603020202020204" pitchFamily="34" charset="0"/>
              </a:rPr>
              <a:t>Történelmi örökség (?)</a:t>
            </a:r>
            <a:endParaRPr lang="hu-HU" dirty="0">
              <a:latin typeface="Trebuchet MS" panose="020B0603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1962: 5. osztálytól külön szaktárgyak</a:t>
            </a:r>
          </a:p>
          <a:p>
            <a:r>
              <a:rPr lang="hu-HU" dirty="0" smtClean="0"/>
              <a:t>1978: 1-5. évfolyamon – környezetismeret </a:t>
            </a:r>
            <a:r>
              <a:rPr lang="hu-HU" dirty="0" smtClean="0">
                <a:sym typeface="Wingdings" panose="05000000000000000000" pitchFamily="2" charset="2"/>
              </a:rPr>
              <a:t> 6. évfolyam: szaktárgyak</a:t>
            </a:r>
            <a:endParaRPr lang="hu-HU" dirty="0" smtClean="0"/>
          </a:p>
          <a:p>
            <a:r>
              <a:rPr lang="hu-HU" dirty="0" smtClean="0"/>
              <a:t>Nemzeti Alaptanterv (1995): Ember és természet műveltségi terület, kompetenciák fejlesztése</a:t>
            </a:r>
          </a:p>
          <a:p>
            <a:r>
              <a:rPr lang="hu-HU" dirty="0" smtClean="0"/>
              <a:t>NAT 2012: fenntarthatóság!</a:t>
            </a:r>
          </a:p>
          <a:p>
            <a:pPr marL="0" indent="0">
              <a:buNone/>
            </a:pPr>
            <a:endParaRPr lang="hu-HU" dirty="0" smtClean="0"/>
          </a:p>
          <a:p>
            <a:r>
              <a:rPr lang="hu-HU" dirty="0"/>
              <a:t>h</a:t>
            </a:r>
            <a:r>
              <a:rPr lang="hu-HU" dirty="0" smtClean="0"/>
              <a:t>eti óraszám: heti 2 óra 5-6. évfolyamban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4995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46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Question mark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760" y="2308508"/>
            <a:ext cx="2090503" cy="3484172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0845" y="1004641"/>
            <a:ext cx="9601196" cy="1303867"/>
          </a:xfrm>
        </p:spPr>
        <p:txBody>
          <a:bodyPr/>
          <a:lstStyle/>
          <a:p>
            <a:r>
              <a:rPr lang="hu-HU" dirty="0" smtClean="0">
                <a:latin typeface="Trebuchet MS" panose="020B0603020202020204" pitchFamily="34" charset="0"/>
              </a:rPr>
              <a:t>Kérdőjelek</a:t>
            </a:r>
            <a:endParaRPr lang="hu-HU" dirty="0">
              <a:latin typeface="Trebuchet MS" panose="020B0603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</a:t>
            </a:r>
            <a:r>
              <a:rPr lang="hu-HU" dirty="0" smtClean="0"/>
              <a:t>i tanítja?</a:t>
            </a:r>
          </a:p>
          <a:p>
            <a:r>
              <a:rPr lang="hu-HU" dirty="0"/>
              <a:t>e</a:t>
            </a:r>
            <a:r>
              <a:rPr lang="hu-HU" dirty="0" smtClean="0"/>
              <a:t>léri a célját?</a:t>
            </a:r>
          </a:p>
          <a:p>
            <a:r>
              <a:rPr lang="hu-HU" dirty="0"/>
              <a:t>é</a:t>
            </a:r>
            <a:r>
              <a:rPr lang="hu-HU" dirty="0" smtClean="0"/>
              <a:t>rdekes?</a:t>
            </a:r>
          </a:p>
          <a:p>
            <a:r>
              <a:rPr lang="hu-HU" dirty="0"/>
              <a:t>a</a:t>
            </a:r>
            <a:r>
              <a:rPr lang="hu-HU" dirty="0" smtClean="0"/>
              <a:t>lapoz?</a:t>
            </a:r>
          </a:p>
          <a:p>
            <a:r>
              <a:rPr lang="hu-HU" dirty="0" smtClean="0"/>
              <a:t>eszközök/szaktantermek?</a:t>
            </a:r>
          </a:p>
        </p:txBody>
      </p:sp>
      <p:pic>
        <p:nvPicPr>
          <p:cNvPr id="4" name="Picture 2" descr="Képtalálat a következőre: „science school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263" y="1935355"/>
            <a:ext cx="4227226" cy="422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26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46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Trebuchet MS" panose="020B0603020202020204" pitchFamily="34" charset="0"/>
              </a:rPr>
              <a:t>Tanösvényeken</a:t>
            </a:r>
            <a:endParaRPr lang="hu-HU" dirty="0">
              <a:latin typeface="Trebuchet MS" panose="020B0603020202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7555043" y="5814552"/>
            <a:ext cx="2818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Forrás: </a:t>
            </a:r>
            <a:endParaRPr lang="hu-H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Képtalálat a következőre: „merre tovább”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622" y="2610958"/>
            <a:ext cx="5493476" cy="3511371"/>
          </a:xfrm>
          <a:prstGeom prst="rect">
            <a:avLst/>
          </a:prstGeom>
          <a:noFill/>
          <a:scene3d>
            <a:camera prst="orthographicFront">
              <a:rot lat="0" lon="15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15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46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eb.stemiliescps.wa.edu.au/wp-content/uploads/2017/08/cartoons-440x2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445" y="1432679"/>
            <a:ext cx="7212446" cy="406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47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46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Trebuchet MS" panose="020B0603020202020204" pitchFamily="34" charset="0"/>
              </a:rPr>
              <a:t>Tanösvényeken II.</a:t>
            </a:r>
            <a:endParaRPr lang="hu-HU" dirty="0">
              <a:latin typeface="Trebuchet MS" panose="020B0603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Előkészítő munkák:</a:t>
            </a:r>
          </a:p>
          <a:p>
            <a:pPr lvl="1"/>
            <a:r>
              <a:rPr lang="hu-HU" sz="2400" dirty="0"/>
              <a:t>h</a:t>
            </a:r>
            <a:r>
              <a:rPr lang="hu-HU" sz="2400" dirty="0" smtClean="0"/>
              <a:t>onlapkutatás</a:t>
            </a:r>
          </a:p>
          <a:p>
            <a:pPr lvl="1"/>
            <a:r>
              <a:rPr lang="hu-HU" sz="2400" dirty="0"/>
              <a:t>t</a:t>
            </a:r>
            <a:r>
              <a:rPr lang="hu-HU" sz="2400" dirty="0" smtClean="0"/>
              <a:t>antervi háttér </a:t>
            </a:r>
          </a:p>
          <a:p>
            <a:pPr lvl="1"/>
            <a:r>
              <a:rPr lang="hu-HU" sz="2400" dirty="0"/>
              <a:t>t</a:t>
            </a:r>
            <a:r>
              <a:rPr lang="hu-HU" sz="2400" dirty="0" smtClean="0"/>
              <a:t>ermészettudomány szakmai alkotóműhely</a:t>
            </a:r>
            <a:endParaRPr lang="hu-HU" sz="2400" dirty="0"/>
          </a:p>
        </p:txBody>
      </p:sp>
      <p:pic>
        <p:nvPicPr>
          <p:cNvPr id="7" name="Picture 2" descr="Képtalálat a következőre: „fejlesztés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341" y="2556931"/>
            <a:ext cx="2766705" cy="207502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56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46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15717" y="982132"/>
            <a:ext cx="9601196" cy="1303867"/>
          </a:xfrm>
        </p:spPr>
        <p:txBody>
          <a:bodyPr/>
          <a:lstStyle/>
          <a:p>
            <a:pPr algn="l"/>
            <a:r>
              <a:rPr lang="hu-HU" dirty="0" smtClean="0">
                <a:latin typeface="Trebuchet MS" panose="020B0603020202020204" pitchFamily="34" charset="0"/>
              </a:rPr>
              <a:t>				Tanösvényeken III.</a:t>
            </a:r>
            <a:endParaRPr lang="hu-HU" dirty="0">
              <a:latin typeface="Trebuchet MS" panose="020B0603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2388" y="2499860"/>
            <a:ext cx="10841402" cy="36224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dirty="0" smtClean="0"/>
              <a:t>Célunk:</a:t>
            </a:r>
          </a:p>
          <a:p>
            <a:pPr marL="449263" lvl="1" defTabSz="179388">
              <a:buFont typeface="Courier New" panose="02070309020205020404" pitchFamily="49" charset="0"/>
              <a:buChar char="o"/>
            </a:pPr>
            <a:r>
              <a:rPr lang="hu-HU" dirty="0"/>
              <a:t>g</a:t>
            </a:r>
            <a:r>
              <a:rPr lang="hu-HU" dirty="0" smtClean="0"/>
              <a:t>yerek (és pedagógus) a középpontban</a:t>
            </a:r>
          </a:p>
          <a:p>
            <a:pPr marL="449263" lvl="1" defTabSz="179388">
              <a:buFont typeface="Courier New" panose="02070309020205020404" pitchFamily="49" charset="0"/>
              <a:buChar char="o"/>
            </a:pPr>
            <a:r>
              <a:rPr lang="hu-HU" dirty="0" smtClean="0"/>
              <a:t>kíváncsiság </a:t>
            </a:r>
            <a:r>
              <a:rPr lang="hu-HU" dirty="0" smtClean="0">
                <a:sym typeface="Wingdings" panose="05000000000000000000" pitchFamily="2" charset="2"/>
              </a:rPr>
              <a:t> érdeklődés </a:t>
            </a:r>
            <a:r>
              <a:rPr lang="hu-HU" b="1" dirty="0" smtClean="0">
                <a:sym typeface="Wingdings" panose="05000000000000000000" pitchFamily="2" charset="2"/>
              </a:rPr>
              <a:t>TARTALOM</a:t>
            </a:r>
            <a:endParaRPr lang="hu-HU" b="1" dirty="0" smtClean="0"/>
          </a:p>
          <a:p>
            <a:pPr marL="449263" lvl="1" defTabSz="179388">
              <a:buFont typeface="Courier New" panose="02070309020205020404" pitchFamily="49" charset="0"/>
              <a:buChar char="o"/>
            </a:pPr>
            <a:r>
              <a:rPr lang="hu-HU" dirty="0"/>
              <a:t>r</a:t>
            </a:r>
            <a:r>
              <a:rPr lang="hu-HU" dirty="0" smtClean="0"/>
              <a:t>ugalmasság </a:t>
            </a:r>
            <a:r>
              <a:rPr lang="hu-HU" i="1" dirty="0" smtClean="0"/>
              <a:t>(pedagógus szerep)</a:t>
            </a:r>
          </a:p>
          <a:p>
            <a:pPr marL="449263" lvl="1" defTabSz="179388">
              <a:buFont typeface="Courier New" panose="02070309020205020404" pitchFamily="49" charset="0"/>
              <a:buChar char="o"/>
            </a:pPr>
            <a:r>
              <a:rPr lang="hu-HU" dirty="0"/>
              <a:t>é</a:t>
            </a:r>
            <a:r>
              <a:rPr lang="hu-HU" dirty="0" smtClean="0"/>
              <a:t>letkorhoz igazított </a:t>
            </a:r>
            <a:r>
              <a:rPr lang="hu-HU" i="1" dirty="0" smtClean="0"/>
              <a:t>(élmény, öröm, játékosság)</a:t>
            </a:r>
          </a:p>
          <a:p>
            <a:pPr marL="449263" lvl="1" defTabSz="179388">
              <a:buFont typeface="Courier New" panose="02070309020205020404" pitchFamily="49" charset="0"/>
              <a:buChar char="o"/>
            </a:pPr>
            <a:r>
              <a:rPr lang="hu-HU" dirty="0" smtClean="0"/>
              <a:t>holisztikus látásmód</a:t>
            </a:r>
          </a:p>
          <a:p>
            <a:pPr marL="449263" lvl="1" defTabSz="179388">
              <a:buFont typeface="Courier New" panose="02070309020205020404" pitchFamily="49" charset="0"/>
              <a:buChar char="o"/>
            </a:pPr>
            <a:r>
              <a:rPr lang="hu-HU" dirty="0"/>
              <a:t>k</a:t>
            </a:r>
            <a:r>
              <a:rPr lang="hu-HU" dirty="0" smtClean="0"/>
              <a:t>eresztyén szemlélet</a:t>
            </a:r>
          </a:p>
          <a:p>
            <a:pPr marL="449263" lvl="1" defTabSz="179388">
              <a:buFont typeface="Courier New" panose="02070309020205020404" pitchFamily="49" charset="0"/>
              <a:buChar char="o"/>
            </a:pPr>
            <a:r>
              <a:rPr lang="hu-HU" dirty="0" smtClean="0"/>
              <a:t>természettudományos megismerési módszerek elsajátítása </a:t>
            </a:r>
            <a:r>
              <a:rPr lang="hu-HU" dirty="0" smtClean="0">
                <a:sym typeface="Wingdings" panose="05000000000000000000" pitchFamily="2" charset="2"/>
              </a:rPr>
              <a:t> jelenség alapú oktatás   </a:t>
            </a:r>
            <a:r>
              <a:rPr lang="hu-HU" b="1" dirty="0" smtClean="0">
                <a:sym typeface="Wingdings" panose="05000000000000000000" pitchFamily="2" charset="2"/>
              </a:rPr>
              <a:t>GONDOLKODÁS</a:t>
            </a:r>
            <a:endParaRPr lang="hu-HU" b="1" dirty="0" smtClean="0"/>
          </a:p>
          <a:p>
            <a:pPr marL="449263" lvl="1" defTabSz="179388">
              <a:buFont typeface="Courier New" panose="02070309020205020404" pitchFamily="49" charset="0"/>
              <a:buChar char="o"/>
            </a:pPr>
            <a:r>
              <a:rPr lang="hu-HU" dirty="0" smtClean="0"/>
              <a:t>alkalmazható ismeretek </a:t>
            </a:r>
            <a:r>
              <a:rPr lang="hu-HU" dirty="0" smtClean="0">
                <a:sym typeface="Wingdings" panose="05000000000000000000" pitchFamily="2" charset="2"/>
              </a:rPr>
              <a:t> </a:t>
            </a:r>
            <a:r>
              <a:rPr lang="hu-HU" b="1" dirty="0" smtClean="0">
                <a:sym typeface="Wingdings" panose="05000000000000000000" pitchFamily="2" charset="2"/>
              </a:rPr>
              <a:t>ALKALMAZÁS</a:t>
            </a:r>
            <a:endParaRPr lang="hu-HU" b="1" dirty="0" smtClean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9636" y="768271"/>
            <a:ext cx="4144154" cy="330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00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46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Trebuchet MS" panose="020B0603020202020204" pitchFamily="34" charset="0"/>
              </a:rPr>
              <a:t>Hol tartunk most?</a:t>
            </a:r>
            <a:endParaRPr lang="hu-HU" dirty="0">
              <a:latin typeface="Trebuchet MS" panose="020B0603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Célzott évfolyam: 5</a:t>
            </a:r>
            <a:r>
              <a:rPr lang="hu-HU" dirty="0" smtClean="0"/>
              <a:t>. évfolyam</a:t>
            </a: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r>
              <a:rPr lang="hu-HU" dirty="0" smtClean="0"/>
              <a:t>Jelenséggyűjtemény a diákoknak</a:t>
            </a:r>
          </a:p>
          <a:p>
            <a:r>
              <a:rPr lang="hu-HU" dirty="0" smtClean="0"/>
              <a:t>Ötlettár a pedagógusoknak</a:t>
            </a:r>
          </a:p>
          <a:p>
            <a:endParaRPr lang="hu-HU" dirty="0"/>
          </a:p>
          <a:p>
            <a:pPr marL="0" indent="0" algn="ctr">
              <a:buNone/>
            </a:pPr>
            <a:r>
              <a:rPr lang="hu-HU" dirty="0" smtClean="0"/>
              <a:t>Kiinduló alap: </a:t>
            </a:r>
            <a:r>
              <a:rPr lang="hu-HU" b="1" dirty="0" smtClean="0"/>
              <a:t>Érdekes kérdések tárháza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28597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us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4282</TotalTime>
  <Words>563</Words>
  <Application>Microsoft Office PowerPoint</Application>
  <PresentationFormat>Szélesvásznú</PresentationFormat>
  <Paragraphs>124</Paragraphs>
  <Slides>16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4" baseType="lpstr">
      <vt:lpstr>Arial</vt:lpstr>
      <vt:lpstr>Calibri</vt:lpstr>
      <vt:lpstr>Courier New</vt:lpstr>
      <vt:lpstr>Garamond</vt:lpstr>
      <vt:lpstr>Times New Roman</vt:lpstr>
      <vt:lpstr>Trebuchet MS</vt:lpstr>
      <vt:lpstr>Wingdings</vt:lpstr>
      <vt:lpstr>Organikus</vt:lpstr>
      <vt:lpstr>A természetismeret tantárgy megújítása</vt:lpstr>
      <vt:lpstr>Határmezsgyén</vt:lpstr>
      <vt:lpstr>Történelmi örökség (?)</vt:lpstr>
      <vt:lpstr>Kérdőjelek</vt:lpstr>
      <vt:lpstr>Tanösvényeken</vt:lpstr>
      <vt:lpstr>PowerPoint-bemutató</vt:lpstr>
      <vt:lpstr>Tanösvényeken II.</vt:lpstr>
      <vt:lpstr>    Tanösvényeken III.</vt:lpstr>
      <vt:lpstr>Hol tartunk most?</vt:lpstr>
      <vt:lpstr>Érdekes kérdések tárháza</vt:lpstr>
      <vt:lpstr>PowerPoint-bemutató</vt:lpstr>
      <vt:lpstr>PowerPoint-bemutató</vt:lpstr>
      <vt:lpstr>Próbára fel!</vt:lpstr>
      <vt:lpstr>Köszönöm a figyelmet!</vt:lpstr>
      <vt:lpstr>Felhasznált irodalom</vt:lpstr>
      <vt:lpstr>Felhasznált képek forrása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természetismeret tantárgy komplex megújítása</dc:title>
  <dc:subject>Természetismeret</dc:subject>
  <dc:creator>Farkasné Nagy Krisztina</dc:creator>
  <cp:keywords>Reftantár</cp:keywords>
  <cp:lastModifiedBy>user</cp:lastModifiedBy>
  <cp:revision>30</cp:revision>
  <cp:lastPrinted>2019-12-05T21:45:13Z</cp:lastPrinted>
  <dcterms:created xsi:type="dcterms:W3CDTF">2019-12-01T22:47:43Z</dcterms:created>
  <dcterms:modified xsi:type="dcterms:W3CDTF">2019-12-06T11:11:35Z</dcterms:modified>
  <cp:category>RPI</cp:category>
</cp:coreProperties>
</file>